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7" r:id="rId4"/>
    <p:sldId id="258" r:id="rId5"/>
    <p:sldId id="259" r:id="rId6"/>
    <p:sldId id="265" r:id="rId7"/>
    <p:sldId id="260" r:id="rId8"/>
    <p:sldId id="266" r:id="rId9"/>
    <p:sldId id="268" r:id="rId10"/>
    <p:sldId id="269" r:id="rId11"/>
    <p:sldId id="270" r:id="rId12"/>
    <p:sldId id="267" r:id="rId13"/>
    <p:sldId id="261" r:id="rId14"/>
    <p:sldId id="271" r:id="rId15"/>
    <p:sldId id="272" r:id="rId16"/>
    <p:sldId id="262" r:id="rId17"/>
    <p:sldId id="274" r:id="rId18"/>
    <p:sldId id="273" r:id="rId19"/>
    <p:sldId id="276" r:id="rId20"/>
    <p:sldId id="275" r:id="rId21"/>
    <p:sldId id="277" r:id="rId22"/>
    <p:sldId id="263" r:id="rId23"/>
    <p:sldId id="279" r:id="rId24"/>
    <p:sldId id="278" r:id="rId25"/>
    <p:sldId id="280"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7" d="100"/>
          <a:sy n="47" d="100"/>
        </p:scale>
        <p:origin x="-1109"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12/01/2013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12/01/2013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548681"/>
            <a:ext cx="9144000" cy="1152127"/>
          </a:xfrm>
          <a:solidFill>
            <a:srgbClr val="002060"/>
          </a:solidFill>
        </p:spPr>
        <p:txBody>
          <a:bodyPr/>
          <a:lstStyle/>
          <a:p>
            <a:r>
              <a:rPr lang="es-CO" dirty="0" smtClean="0">
                <a:solidFill>
                  <a:schemeClr val="bg1"/>
                </a:solidFill>
                <a:latin typeface="Algerian" pitchFamily="82" charset="0"/>
              </a:rPr>
              <a:t>DIOS CUIDA DE LA TERCERA EDAD</a:t>
            </a:r>
            <a:endParaRPr lang="es-CO" dirty="0">
              <a:solidFill>
                <a:schemeClr val="bg1"/>
              </a:solidFill>
              <a:latin typeface="Algerian" pitchFamily="82" charset="0"/>
            </a:endParaRPr>
          </a:p>
        </p:txBody>
      </p:sp>
      <p:sp>
        <p:nvSpPr>
          <p:cNvPr id="3" name="2 Subtítulo"/>
          <p:cNvSpPr>
            <a:spLocks noGrp="1"/>
          </p:cNvSpPr>
          <p:nvPr>
            <p:ph type="subTitle" idx="1"/>
          </p:nvPr>
        </p:nvSpPr>
        <p:spPr>
          <a:xfrm>
            <a:off x="467544" y="2204864"/>
            <a:ext cx="2520280" cy="3433936"/>
          </a:xfrm>
        </p:spPr>
        <p:txBody>
          <a:bodyPr>
            <a:normAutofit/>
          </a:bodyPr>
          <a:lstStyle/>
          <a:p>
            <a:r>
              <a:rPr lang="es-CO" sz="4800" dirty="0" smtClean="0">
                <a:solidFill>
                  <a:srgbClr val="002060"/>
                </a:solidFill>
              </a:rPr>
              <a:t>BASADO EN ISAÍAS 46:4.</a:t>
            </a:r>
            <a:endParaRPr lang="es-CO" sz="4800" dirty="0">
              <a:solidFill>
                <a:srgbClr val="002060"/>
              </a:solidFill>
            </a:endParaRPr>
          </a:p>
        </p:txBody>
      </p:sp>
      <p:pic>
        <p:nvPicPr>
          <p:cNvPr id="1026" name="Picture 2" descr="http://www.tercera-edad.org/imagenes/imagenes/residencias-tercera-ed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916832"/>
            <a:ext cx="4608512" cy="4464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1397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088232"/>
          </a:xfrm>
        </p:spPr>
        <p:txBody>
          <a:bodyPr/>
          <a:lstStyle/>
          <a:p>
            <a:pPr marL="0" indent="0" algn="ctr">
              <a:buNone/>
            </a:pPr>
            <a:r>
              <a:rPr lang="es-CO" dirty="0" smtClean="0"/>
              <a:t>Este es un mensaje preparado con mucho amor para los hermanos y hermanas de la tercera edad como yo, que estoy llegando a los 74 años, y mi querida esposa a los 72 años.</a:t>
            </a:r>
            <a:endParaRPr lang="es-CO" dirty="0"/>
          </a:p>
          <a:p>
            <a:endParaRPr lang="es-CO" dirty="0"/>
          </a:p>
        </p:txBody>
      </p:sp>
      <p:sp>
        <p:nvSpPr>
          <p:cNvPr id="4" name="3 Rectángulo"/>
          <p:cNvSpPr/>
          <p:nvPr/>
        </p:nvSpPr>
        <p:spPr>
          <a:xfrm>
            <a:off x="343812" y="3209223"/>
            <a:ext cx="4572000" cy="3539430"/>
          </a:xfrm>
          <a:prstGeom prst="rect">
            <a:avLst/>
          </a:prstGeom>
        </p:spPr>
        <p:txBody>
          <a:bodyPr>
            <a:spAutoFit/>
          </a:bodyPr>
          <a:lstStyle/>
          <a:p>
            <a:pPr algn="ctr"/>
            <a:r>
              <a:rPr lang="es-CO" sz="2800" dirty="0">
                <a:latin typeface="Magneto" pitchFamily="82" charset="0"/>
              </a:rPr>
              <a:t>Si Dios me diera la oportunidad de escoger con quién me casaría, sin</a:t>
            </a:r>
            <a:r>
              <a:rPr lang="es-CO" sz="2800" b="1" dirty="0">
                <a:latin typeface="Magneto" pitchFamily="82" charset="0"/>
              </a:rPr>
              <a:t> </a:t>
            </a:r>
            <a:r>
              <a:rPr lang="es-CO" sz="2800" dirty="0">
                <a:latin typeface="Magneto" pitchFamily="82" charset="0"/>
              </a:rPr>
              <a:t>lugar a dudas diría, </a:t>
            </a:r>
            <a:r>
              <a:rPr lang="es-CO" sz="2800" dirty="0" smtClean="0">
                <a:latin typeface="Magneto" pitchFamily="82" charset="0"/>
              </a:rPr>
              <a:t>Señor, por favor no me la cambie, quiero la misma.</a:t>
            </a:r>
            <a:endParaRPr lang="es-CO" sz="2800" dirty="0">
              <a:latin typeface="Magneto" pitchFamily="82" charset="0"/>
            </a:endParaRPr>
          </a:p>
        </p:txBody>
      </p:sp>
      <p:pic>
        <p:nvPicPr>
          <p:cNvPr id="1026" name="Picture 2" descr="http://www.todoesjesus.com/imagenes/image93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24059" y="3209223"/>
            <a:ext cx="3648397"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2582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anim calcmode="lin" valueType="num">
                                      <p:cBhvr>
                                        <p:cTn id="8" dur="1000" fill="hold"/>
                                        <p:tgtEl>
                                          <p:spTgt spid="1026"/>
                                        </p:tgtEl>
                                        <p:attrNameLst>
                                          <p:attrName>ppt_x</p:attrName>
                                        </p:attrNameLst>
                                      </p:cBhvr>
                                      <p:tavLst>
                                        <p:tav tm="0">
                                          <p:val>
                                            <p:strVal val="#ppt_x"/>
                                          </p:val>
                                        </p:tav>
                                        <p:tav tm="100000">
                                          <p:val>
                                            <p:strVal val="#ppt_x"/>
                                          </p:val>
                                        </p:tav>
                                      </p:tavLst>
                                    </p:anim>
                                    <p:anim calcmode="lin" valueType="num">
                                      <p:cBhvr>
                                        <p:cTn id="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8568952" cy="6120680"/>
          </a:xfrm>
        </p:spPr>
        <p:txBody>
          <a:bodyPr>
            <a:normAutofit/>
          </a:bodyPr>
          <a:lstStyle/>
          <a:p>
            <a:pPr marL="0" indent="0" algn="ctr">
              <a:buNone/>
            </a:pPr>
            <a:r>
              <a:rPr lang="es-CO" dirty="0"/>
              <a:t>La expresión </a:t>
            </a:r>
            <a:r>
              <a:rPr lang="es-CO" b="1" dirty="0"/>
              <a:t>tercera edad</a:t>
            </a:r>
            <a:r>
              <a:rPr lang="es-CO" dirty="0"/>
              <a:t> es un </a:t>
            </a:r>
            <a:r>
              <a:rPr lang="es-CO" dirty="0" smtClean="0"/>
              <a:t>término</a:t>
            </a:r>
            <a:r>
              <a:rPr lang="es-CO" dirty="0"/>
              <a:t> que hace referencia a la población de personas mayores o ancianas. En esta etapa el cuerpo se va deteriorando y, por consiguiente, es sinónimo de </a:t>
            </a:r>
            <a:r>
              <a:rPr lang="es-CO" b="1" dirty="0"/>
              <a:t>vejez</a:t>
            </a:r>
            <a:r>
              <a:rPr lang="es-CO" dirty="0"/>
              <a:t> y de </a:t>
            </a:r>
            <a:r>
              <a:rPr lang="es-CO" b="1" dirty="0"/>
              <a:t>ancianidad</a:t>
            </a:r>
            <a:r>
              <a:rPr lang="es-CO" dirty="0"/>
              <a:t>. </a:t>
            </a:r>
            <a:endParaRPr lang="es-CO" dirty="0" smtClean="0"/>
          </a:p>
          <a:p>
            <a:pPr marL="0" indent="0" algn="ctr">
              <a:buNone/>
            </a:pPr>
            <a:r>
              <a:rPr lang="es-CO" dirty="0" smtClean="0"/>
              <a:t>Se </a:t>
            </a:r>
            <a:r>
              <a:rPr lang="es-CO" dirty="0"/>
              <a:t>trata de un grupo de la población que tiene 60 años de edad o más. Hoy en día, el término va dejando de utilizarse por los profesionales y es más utilizado el </a:t>
            </a:r>
            <a:r>
              <a:rPr lang="es-CO" dirty="0" smtClean="0"/>
              <a:t>término </a:t>
            </a:r>
            <a:r>
              <a:rPr lang="es-CO" i="1" dirty="0" smtClean="0"/>
              <a:t>personas </a:t>
            </a:r>
            <a:r>
              <a:rPr lang="es-CO" i="1" dirty="0"/>
              <a:t>mayores</a:t>
            </a:r>
            <a:r>
              <a:rPr lang="es-CO" dirty="0"/>
              <a:t> (en España y Argentina) y </a:t>
            </a:r>
            <a:r>
              <a:rPr lang="es-CO" i="1" dirty="0"/>
              <a:t>adulto mayor</a:t>
            </a:r>
            <a:r>
              <a:rPr lang="es-CO" dirty="0"/>
              <a:t> (en América Latina).</a:t>
            </a:r>
          </a:p>
        </p:txBody>
      </p:sp>
    </p:spTree>
    <p:extLst>
      <p:ext uri="{BB962C8B-B14F-4D97-AF65-F5344CB8AC3E}">
        <p14:creationId xmlns:p14="http://schemas.microsoft.com/office/powerpoint/2010/main" val="34589504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1869" y="575322"/>
            <a:ext cx="5122912" cy="4392488"/>
          </a:xfrm>
        </p:spPr>
        <p:txBody>
          <a:bodyPr>
            <a:normAutofit lnSpcReduction="10000"/>
          </a:bodyPr>
          <a:lstStyle/>
          <a:p>
            <a:pPr marL="0" indent="0" algn="ctr">
              <a:buNone/>
            </a:pPr>
            <a:r>
              <a:rPr lang="es-CO" dirty="0" smtClean="0"/>
              <a:t>Nuestro texto base dice: </a:t>
            </a:r>
            <a:r>
              <a:rPr lang="es-CO" b="1" dirty="0" smtClean="0"/>
              <a:t>«</a:t>
            </a:r>
            <a:r>
              <a:rPr lang="es-CO" b="1" i="1" dirty="0" smtClean="0">
                <a:solidFill>
                  <a:srgbClr val="FF0000"/>
                </a:solidFill>
                <a:latin typeface="Lucida Calligraphy" pitchFamily="66" charset="0"/>
              </a:rPr>
              <a:t>Hasta </a:t>
            </a:r>
            <a:r>
              <a:rPr lang="es-CO" b="1" i="1" dirty="0">
                <a:solidFill>
                  <a:srgbClr val="FF0000"/>
                </a:solidFill>
                <a:latin typeface="Lucida Calligraphy" pitchFamily="66" charset="0"/>
              </a:rPr>
              <a:t>vuestra ancianidad yo seré el mismo, os sostendré hasta vuestra vejez. Lo he hecho hasta aquí, os he llevado, y os sostendré, os </a:t>
            </a:r>
            <a:r>
              <a:rPr lang="es-CO" b="1" i="1" dirty="0" smtClean="0">
                <a:solidFill>
                  <a:srgbClr val="FF0000"/>
                </a:solidFill>
                <a:latin typeface="Lucida Calligraphy" pitchFamily="66" charset="0"/>
              </a:rPr>
              <a:t>salvaré</a:t>
            </a:r>
            <a:r>
              <a:rPr lang="es-CO" b="1" dirty="0" smtClean="0"/>
              <a:t>» </a:t>
            </a:r>
          </a:p>
        </p:txBody>
      </p:sp>
      <p:sp>
        <p:nvSpPr>
          <p:cNvPr id="4" name="AutoShape 2" descr="http://upload.wikimedia.org/wikipedia/commons/thumb/2/28/Rubens_old_man_dsc01655.jpg/220px-Rubens_old_man_dsc01655.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5" name="AutoShape 4" descr="http://upload.wikimedia.org/wikipedia/commons/thumb/2/28/Rubens_old_man_dsc01655.jpg/220px-Rubens_old_man_dsc01655.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6" name="AutoShape 6" descr="data:image/jpeg;base64,/9j/4AAQSkZJRgABAQAAAQABAAD/2wCEAAkGBwgHBgkIBwgKCgkLDRYPDQwMDRsUFRAWIB0iIiAdHx8kKDQsJCYxJx8fLT0tMTU3Ojo6Iys/RD84QzQ5OjcBCgoKDQwNGg8PGjclHyU3Nzc3Nzc3Nzc3Nzc3Nzc3Nzc3Nzc3Nzc3Nzc3Nzc3Nzc3Nzc3Nzc3Nzc3Nzc3Nzc3N//AABEIAKoAcwMBIgACEQEDEQH/xAAbAAACAgMBAAAAAAAAAAAAAAAFBgMEAQIHAP/EADsQAAIBAwIDBQYDBwMFAAAAAAECAwAEEQUhEjFRBhMiQWEUMnGBkbEjUqEHFTNCQ8HRNFNyJGKCsvD/xAAYAQADAQEAAAAAAAAAAAAAAAABAgMEAP/EACERAAICAwEAAgMBAAAAAAAAAAABAhEDITESE0EiMmEE/9oADAMBAAIRAxEAPwDsLs/Gw4m59ayGb8x+tZceNvjWABTCGct+ZvrUMyO48Mjqf+RqV/CpPSlvWNcisZ1SRQzy4C5PLfAoM5IMrPJECsjkEeZatG1eCOQLJOoAGSePO9IV3rOqXc7ukMjooI4Quc+lUdNvJ5rieWWIh4I94T/KT9jihY1HUYdSt5jiOYn61ldRjLEFnUD+Y8jXOdJ15g/eTWDW6M2A8bE8WPPhI+1MFjqGn38Q7vUDwkHK7+ddYaCV72hVhwWzMpB95ts0POqXLEu0rKSwUKGPOobqxtZ3eKBBFwpxJKrEhuuQaxDEpminnwjIoGOr9aDYUm+BMyTKneS3MiICR75yTUVvqJdwO8dRnYmQ8RNSRokg4nHEBsufKpxpquAY/C/5hSqSso8bStly1vpCwhuCwY+6x2z8fWrhZ/zN9aoi1EcSiQ5dW94knerqsHUMvKqkWW4STEpJJr1ehH4S16gAhf3j8awBWzDxH41FcSGGCSRULlFzw9aJ1FTWr1bCweZuZPCvTJ61yrWtUa8vVZoySrhQo3BIPl8TTP291G//AHcbZ4bcxTb+8dsDO3ryrnFpfH2mNlCfgn3TjG/M7/epyduh4oMdz7VLNDJKUuCCePi2+GPL41tpVpcWknBGOOOVC5V23B89/Whd41nNqZkiaRJWySQuTz60w6TPcSzgBEmZV3IYAkelI5UUjCxz0qBJ7OJLiBFwD4eeKmOhW9qhkgg8PMqo3qn2X1CC/jkZJCskZxJEwwVNNsBVkOCCaVO2O1SF9TbzQy28DKLjh2BOCPSli9vlju44Wct3Y4X28/PFFe0EYl1G5EYMUyRbNw+Enfbi8qXdOlstS1YW8l0vf5Ayu4brvQyS0hsUUmxps7otwByFydhTLB4Y1O1cwuLzUrLtA1hFCg4HA8eysOufPbpT5pl2btGZGRogeFSgwD1oRdDyTYX4wISeHPkBUGnSNJCeNeBy2Sn5fSodQgaexlhHEWxxJwtghhy3rGlwTW8rCeRpZCihnPmQBk4q8JNszzglGwzD/DWs16L+GK9TkCJvePxrAFbNzPxrAFE45J+08X375SK1wITFlVzjOPe+FIVhCJbiRJXAXPgVTkZrtvbzSTqNkojCiVmwrHbnz38hXFdXsZLGZ41PBKBkYPTfP6VGaKwYw2tkkchfhG5xy8ulM1p2UsLyZLpHnXAzwxysuD8qB2rtJaW8ijeRFOPiKPx67NYaW0dtErXnugONl9azp0zZWiDs9Y+z9sZkinkNrJsFY77c/wBaLSatfQa/It9a3sFkH4Flhk8B6EgUM7B+0yalJLdWtwHX+q4BDMemOQp7jvLaXTXvpeFY1Rmk4vIAb5+lOhZaOZdtdY/1ySmVpi2Ie7YDhTAGSMb+fzpb7GQxWusQXeHZuIZLc637OcXajUJ4LqVoIXd5QSSeFCxIwvXlVxrSbS7xraSPu54sqwPkaE20kHCots6Z2itTfaeWhhDuoyTtnHmAetQdkry3Ki2HgdNu7YYI+VBNO7USS3sEM7oyiIL3UQy3Hmj0lpNNqdpeLFEkcbDjX+oBjrR/qHapUxkIDxkddqqe1QWV3aQXDnvbo91CeH3mAzv02Bq5DuGB8mqjZxrqete2qM21jxRwseTynZ2HwHhz6mqwuzLNrzTDcR/DFZrZcY2r1VM5EcEnHWsCo1mVXcMDzNSB0bkRRAaTwRXCBJkDrnODSF2s7I9mYZDdXM7WXe7GOHxM/ooPKugEgDJ5DeuS9vricanazyKeF5znPQchUssvKspjj6lRQCrHbqkS8KoeED0HKs3WnSX18NQj445JcKWjY7EDGKwpDxZHnzq9pF4La5UP/DzxHfYetY1JWb0n9DZ2bXUrWFUkZJI1HNxhsfEc/pS925vpWeXs7p8qIssbT3cjNgKCciPPrv8ApTdpGtQa1cCHS42mjTae54cRp6A/zN6Ci91pdlM7CS3QkkMSVG5HnWiEfRDNkd8E79lWmwwaXJcm2TvTIVEhXfAA5HpW/wC0bQhcKmpxJngAWbHTyb+x+VOsEKQRiOJcLz+daXd1b26f9Q4GduHGSflVnD1HyZo5HGXo4zZZt5x3UaoBu2Bj510TSLqNlEzSZRl2zXM+2+srZdoJTp1usVmuBwqMEHG5H+KF6Rda12r1VNOtbtobdfE7KeELH5nqTUFBp0bZZIyVnV5dQl1zUpNJ0mYpbxY/eF0p/hjyjQ/nPn0Hrijy31pY2ISALHBCOBEGwUDypesmsdC06PTtNThhjO+N2djzY9Sapd6l87SvvEDv0bFbYY1FbMGSft64POnXUtxZxzFQvFk4J3xk4r1VNEmMmmQvjnxf+xr1IzqIbrV7SK8FuzsZZHKogQ5Y+lX1zjcGgtlZ2ul313ezs1zfTu2ZG5RrnZF6etWH1aTkiqM+dBtAVl65uO6Th3ywpG/a1LAW0i3jUd67NKcflAx9zTG9y0jEuSWqneW9rqPdxX9usyofAxHiT4Ebio5PyVFcT8ytiGHMdvgKztnCqoySelE9F7Datq88bXo9ksj4pGJ8bDoBT/pWhaRZOr29tmTGzSNxEfWmJQABipRwJu5F5f6WlUSrpun2ul2UdpZQrFDGMKo+/qazeOY4uPYY8qncjG5wPOqd+S8R/L5Vo5wzd6DWv7ltyyovoK2/d8N0geZCWbk2SDVfh7yVU8qMP4HVeQRcChGTZzSORftE7KjREnvrOIz2Ur8Ui58UTHzz5igeliLSpbFoE7sq3HK2d2LDH0ANdg7TxJd6bLBIAVdSMGuVW9rx3Bhk98HDZHSqxasDbqg6WmnIj4iGk5sP5V88faiUcYWJIYVCg+FQPJRVWyh7teeTjG/2ogrpBDJcPyVTj4CqWIN+iqqaZAueQP3Neqr2bjL6LbPM/wCI4ZmHTLE16psJLcWK3qPNEfFxMCB1BoW1rJHtg86KaHdgXd3bMf6jMPrWdU/DnAA2NT6MCjayyj8MeIVEILtGAkt3Pqn+KMW/vZFX0ww35ih5s5Mo2CMmGZJDjnkYosk5IwFOfWoTy6V5cjYUao4y+ZZgCdlre7UdyR0FbRLjfzNeuRlMdaNHAyyh4rgMRkZqzcPmZgOWantownixihbTcTs3zpUqCV9WPFE29IFxbGPXO9X3JUJPxG1O2oSjhIJpauYjNcR8BAKkk56U66KySFcLmtNVcH2a0Bx30g4v+CjJ+1bk8C4543rW0iE10L24QHgUpGPuaskK2NXZ0zy6PDIYWHEzkA9ONsfpivUW0q4WXT4XEfACD4c8tzWKRhFZrhrPWXkzgGVgfrR3UpVnjilU86Xe0kfDcT8Jxkkip7G4eW3hLHZlBxUV2hmGbYHFEIN9jVSxGQKIKmBkU4DD7VhG33rEhqu0nCwGa44IxnNSFc4qrbPkCrg5VxxW1CX2awnl/Khpb7zwijuvji0i6XrGaVxJmFWzzUUj6MQX0mTS/PMYtTgz7sgZfnz/ALUVu24m2oBrR4O4lHOOZTn54/vTLoAscy4RRksdz5AUTtwuOFFGFGBmg9g5cJITksdh0FNGmWq/xZ2CQRbuzGromHNJjI0+EHbY7fM16prO/hntkkgz3ZyF26HFeqbGEztGx9qmB6tXraQJFDjGOAc6l7URgtLIpwQzAigNlfLLYwyZGQMH5bVL7H6h901+JRRU8qTtJ1eJF/EYACmfR7pNStO/UEDjK/SmsFG8g2NUJwQ2aM+zj8xqF7IOCQ2+OlccVrRthnnRJG2qnHaSof5frU5Rwu2PrXAKHaG4WPTrjP8Att9qT4pWNqmOQUfajfae01C7tZIrYxBmGAWbFCWsu6RUlmUBRyWke2MuA+UkmhWtW1zcWMgtYJJHxlQqk70cZ4YyeAcZ5gt/ioXneY4yc9AatHG/sRs9p9jIkEXessTKuOFm86OpZNfmNbiYtAnKKPZT6k0GS0nxnOR0zypm7L2kqpJJMCEz4QfOq3QobsraOG1jjjjVVA2AFeq0vujFeqVjnJ7/ALR3eq3d1b29oHRJ3iZymFGGI51pbWKWsXAE88npk1D7bCmq3iXErZM0hVR/yNF7e0HG8uG5ACPiyCeprN01NJcRVlixbM4GAoyx9Kb/ANn0xn0ASYxmV8DPrQO8jhg0qR7lsGX8OPwk5Y5wDjkPXlRDsHPDb9nLWLvIzPJl+BW3wd+VGOmJP9RyzXqoLewke/j/AMqsR3CEZ4s/OqWiJYqGSUDYbmguodpbS1Ds7BVG2TQy17QXmpf6CERx/wC4+5Yeld6QVFsYLuSK3UNPvI2eCMc2pT1OW3ngnjfDzM5bMYIVPQH+b7UQ1NrDTLRr/VZ5WdiBh3LEk8lUf4pcS8Op6jFcTfgW0JzHEMeP1brTRe9DvGkrkSQacdjPKB54zvRK3s4UHhK45ZIx+tYjVJG72ZTGgOMA54/hUrpcanKlskSw2kW+3X1/+86uZwtpmmR54ycqeQB2o0MIAigelVrFEgt1jjIIUYHWt+8Ck75alezi4nuivVrET3Yr1TGODvFdXut37QQu7tdyJEqjd8MRt89qd9AmbRrZ45JhNdZzcTnxIh/206+p60kXesalb6pcWljcd0slzMrMowQhY+EHyyem9HUdxFFbRgCOMb7+83Ws970bWqWxsu53vrZJ9OkMTROrzW4UHK/4P6Vtb3iW0nAir38g7yZxgE55LnpQzQHFuLu/kj43tkUoCxHM4NVGuhc3c9yIo4+8YHgzsPhTmZscV1A4ChH/AEatluo2I71B8DHSrbylMng+j1Ztrh3uUAMwGcDDZrrBsN65p9pd2sVubS3YEhzlBtjlWtnBHHEVACEbZFa6nchb6RCx/DVR+lRW9yroT9aVvZeK/EzqVtb3MSi+h7xUPEh6HHMfKq0Wl2D6chjThVfEpJ3A6fCtbi77kv8AjJ3RGCj8viK3i9iutObinEPENmR9xjp1FFSa4N5TWzS3sgCDJOsrPsMbCiao0JUYwoGcZ2Px+poTBpLxCJlv0mw2xbw5z8POoO0F9HoNvmRvbLlv6Uj8lPnt61VSk/snKEFsYVLoTwnGTu7bD5VJHLjJQkgDeRvKhHYq9k1u0kuLyGNGQ4REzgfX5UX9oCM0TrwsvptvV0ZWEbRg1ujB+IHzr1YtMezrw4xvjHxr1SYxxftDZrDc397aQnvEuTlScgbnJ/vQyHtT3cAknsnfGzCIjiHyNNNxvJfZ3zdzc/8Aka54drxwOW+31qEopGmD9aY56N230WWyvYDNPDJMqKO9iICkNnc8qIwTxTAmGSOUc/CQa5XJtd3AGw4ht8qOaS7RvGUYqc4ypxStjvEkP2f+1PrU9q5jlVgpGDyBqnaszRKWYk48zV5KBFoOa1bzyTTXw4FthAJWdzjAC7/ale11VLmUSwFnVD/IM4PkDimTtW7L2AkwxGQoODzHFype/Zqqmz1ElRnvV3x6VSMU5Ud8jSCFst7dMxiimC5DHwcSkdPSra6VJq8TW9/ofDFCfA3eFCc/lOxpwsVVYfCoG55CrDe6ab41Z3zM4xrl3NpOoxWtlNcRxxjhdZW4mDc+dVbuQzxqzsWLuOIsSScVjt4T++bzf+qPtUFt/ooD58Z/tTQVOhZyb6dH/Z4FWzlUY2I2+tMWoWwlTixuOlLXYBibaQEk7j+9OEoHd1XjIlPTVb2KPi57/c16rNp/p1+f3r1K+hP/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6" name="Picture 8" descr="http://www.vibromedic.com/imagenes/tercera%20eda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465138"/>
            <a:ext cx="3096344" cy="3683942"/>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912198" y="4213381"/>
            <a:ext cx="2720204" cy="646331"/>
          </a:xfrm>
          <a:prstGeom prst="rect">
            <a:avLst/>
          </a:prstGeom>
        </p:spPr>
        <p:txBody>
          <a:bodyPr wrap="square">
            <a:spAutoFit/>
          </a:bodyPr>
          <a:lstStyle/>
          <a:p>
            <a:r>
              <a:rPr lang="es-CO" sz="3600" dirty="0" smtClean="0">
                <a:solidFill>
                  <a:srgbClr val="FF0000"/>
                </a:solidFill>
              </a:rPr>
              <a:t>   Isaías </a:t>
            </a:r>
            <a:r>
              <a:rPr lang="es-CO" sz="3600" dirty="0">
                <a:solidFill>
                  <a:srgbClr val="FF0000"/>
                </a:solidFill>
              </a:rPr>
              <a:t>46:4.</a:t>
            </a:r>
          </a:p>
        </p:txBody>
      </p:sp>
      <p:sp>
        <p:nvSpPr>
          <p:cNvPr id="2" name="1 Rectángulo"/>
          <p:cNvSpPr/>
          <p:nvPr/>
        </p:nvSpPr>
        <p:spPr>
          <a:xfrm>
            <a:off x="155575" y="5013176"/>
            <a:ext cx="8736905" cy="1846659"/>
          </a:xfrm>
          <a:prstGeom prst="rect">
            <a:avLst/>
          </a:prstGeom>
          <a:blipFill>
            <a:blip r:embed="rId3"/>
            <a:tile tx="0" ty="0" sx="100000" sy="100000" flip="none" algn="tl"/>
          </a:blipFill>
        </p:spPr>
        <p:txBody>
          <a:bodyPr wrap="square">
            <a:spAutoFit/>
          </a:bodyPr>
          <a:lstStyle/>
          <a:p>
            <a:pPr algn="ctr"/>
            <a:r>
              <a:rPr lang="es-CO" sz="3200" dirty="0"/>
              <a:t>Jehová nunca dejará de cuidar de los suyos. Mientras dure la vida, los cuidará así como los padres amorosos cuidan a sus hijos. </a:t>
            </a:r>
          </a:p>
          <a:p>
            <a:endParaRPr lang="es-CO" dirty="0"/>
          </a:p>
        </p:txBody>
      </p:sp>
    </p:spTree>
    <p:extLst>
      <p:ext uri="{BB962C8B-B14F-4D97-AF65-F5344CB8AC3E}">
        <p14:creationId xmlns:p14="http://schemas.microsoft.com/office/powerpoint/2010/main" val="94863910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a:t>¿Qué dice la Biblia sobre las personas mayores de edad?</a:t>
            </a:r>
          </a:p>
        </p:txBody>
      </p:sp>
      <p:sp>
        <p:nvSpPr>
          <p:cNvPr id="3" name="2 Marcador de contenido"/>
          <p:cNvSpPr>
            <a:spLocks noGrp="1"/>
          </p:cNvSpPr>
          <p:nvPr>
            <p:ph idx="1"/>
          </p:nvPr>
        </p:nvSpPr>
        <p:spPr>
          <a:xfrm>
            <a:off x="457200" y="1600201"/>
            <a:ext cx="8229600" cy="2404864"/>
          </a:xfrm>
        </p:spPr>
        <p:txBody>
          <a:bodyPr>
            <a:normAutofit/>
          </a:bodyPr>
          <a:lstStyle/>
          <a:p>
            <a:pPr marL="0" indent="0">
              <a:buNone/>
            </a:pPr>
            <a:endParaRPr lang="es-CO" b="1" u="sng" dirty="0"/>
          </a:p>
          <a:p>
            <a:pPr marL="0" indent="0">
              <a:buNone/>
            </a:pPr>
            <a:endParaRPr lang="es-CO" dirty="0"/>
          </a:p>
          <a:p>
            <a:endParaRPr lang="es-CO" dirty="0"/>
          </a:p>
        </p:txBody>
      </p:sp>
      <p:sp>
        <p:nvSpPr>
          <p:cNvPr id="4" name="3 Rectángulo"/>
          <p:cNvSpPr/>
          <p:nvPr/>
        </p:nvSpPr>
        <p:spPr>
          <a:xfrm>
            <a:off x="251520" y="1844824"/>
            <a:ext cx="8640960" cy="2800767"/>
          </a:xfrm>
          <a:prstGeom prst="rect">
            <a:avLst/>
          </a:prstGeom>
        </p:spPr>
        <p:txBody>
          <a:bodyPr wrap="square">
            <a:spAutoFit/>
          </a:bodyPr>
          <a:lstStyle/>
          <a:p>
            <a:pPr algn="ctr"/>
            <a:r>
              <a:rPr lang="es-CO" sz="3200" i="1" u="sng" dirty="0" smtClean="0">
                <a:solidFill>
                  <a:srgbClr val="FF0000"/>
                </a:solidFill>
              </a:rPr>
              <a:t>Se </a:t>
            </a:r>
            <a:r>
              <a:rPr lang="es-CO" sz="3200" i="1" u="sng" dirty="0">
                <a:solidFill>
                  <a:srgbClr val="FF0000"/>
                </a:solidFill>
              </a:rPr>
              <a:t>debe honrar a las personas ancianas. </a:t>
            </a:r>
          </a:p>
          <a:p>
            <a:pPr algn="ctr"/>
            <a:r>
              <a:rPr lang="es-CO" sz="2800" b="1" dirty="0" smtClean="0">
                <a:solidFill>
                  <a:srgbClr val="FF0000"/>
                </a:solidFill>
              </a:rPr>
              <a:t>Levítico </a:t>
            </a:r>
            <a:r>
              <a:rPr lang="es-CO" sz="2800" b="1" dirty="0">
                <a:solidFill>
                  <a:srgbClr val="FF0000"/>
                </a:solidFill>
              </a:rPr>
              <a:t>19:32</a:t>
            </a:r>
            <a:r>
              <a:rPr lang="es-CO" sz="2800" b="1" dirty="0" smtClean="0">
                <a:solidFill>
                  <a:srgbClr val="FF0000"/>
                </a:solidFill>
              </a:rPr>
              <a:t>,</a:t>
            </a:r>
          </a:p>
          <a:p>
            <a:pPr algn="ctr"/>
            <a:r>
              <a:rPr lang="es-CO" sz="2000" dirty="0" smtClean="0"/>
              <a:t> </a:t>
            </a:r>
            <a:r>
              <a:rPr lang="es-CO" sz="2800" b="1" dirty="0"/>
              <a:t>"Delante de las canas te levantarás, y honrarás el rostro del anciano, y de tu Dios tendrás </a:t>
            </a:r>
            <a:r>
              <a:rPr lang="es-CO" sz="2800" b="1" dirty="0" smtClean="0"/>
              <a:t>temor«.</a:t>
            </a:r>
          </a:p>
          <a:p>
            <a:pPr algn="ctr"/>
            <a:r>
              <a:rPr lang="es-CO" sz="2400" b="1" dirty="0"/>
              <a:t/>
            </a:r>
            <a:br>
              <a:rPr lang="es-CO" sz="2400" b="1" dirty="0"/>
            </a:br>
            <a:r>
              <a:rPr lang="es-CO" dirty="0"/>
              <a:t/>
            </a:r>
            <a:br>
              <a:rPr lang="es-CO" dirty="0"/>
            </a:br>
            <a:endParaRPr lang="es-CO" dirty="0"/>
          </a:p>
        </p:txBody>
      </p:sp>
      <p:sp>
        <p:nvSpPr>
          <p:cNvPr id="5" name="4 Rectángulo"/>
          <p:cNvSpPr/>
          <p:nvPr/>
        </p:nvSpPr>
        <p:spPr>
          <a:xfrm>
            <a:off x="240769" y="4460925"/>
            <a:ext cx="5904656" cy="2308324"/>
          </a:xfrm>
          <a:prstGeom prst="rect">
            <a:avLst/>
          </a:prstGeom>
        </p:spPr>
        <p:txBody>
          <a:bodyPr wrap="square">
            <a:spAutoFit/>
          </a:bodyPr>
          <a:lstStyle/>
          <a:p>
            <a:pPr algn="ctr"/>
            <a:r>
              <a:rPr lang="es-CO" sz="2400" i="1" u="sng" dirty="0" smtClean="0"/>
              <a:t> </a:t>
            </a:r>
            <a:r>
              <a:rPr lang="es-CO" sz="2400" i="1" u="sng" dirty="0"/>
              <a:t>Esta orden amplia el quinto mandamiento.  </a:t>
            </a:r>
            <a:r>
              <a:rPr lang="es-CO" sz="2400" dirty="0"/>
              <a:t>La reverencia y el respeto son virtudes fundamentales.  La irreverencia, la falta de respeto o de preocupación por el anciano y sus necesidades siempre han sido pecados comunes.  </a:t>
            </a:r>
          </a:p>
        </p:txBody>
      </p:sp>
      <p:pic>
        <p:nvPicPr>
          <p:cNvPr id="1026" name="Picture 2" descr="http://4.bp.blogspot.com/-0r4tIf0YyS8/TmD_wyhpDSI/AAAAAAAAAAU/e-IbzGoa0SE/s1600/ancianos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5425" y="4460925"/>
            <a:ext cx="2747055" cy="22810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2066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1000"/>
                                        <p:tgtEl>
                                          <p:spTgt spid="1026"/>
                                        </p:tgtEl>
                                      </p:cBhvr>
                                    </p:animEffect>
                                    <p:anim calcmode="lin" valueType="num">
                                      <p:cBhvr>
                                        <p:cTn id="16" dur="1000" fill="hold"/>
                                        <p:tgtEl>
                                          <p:spTgt spid="1026"/>
                                        </p:tgtEl>
                                        <p:attrNameLst>
                                          <p:attrName>ppt_x</p:attrName>
                                        </p:attrNameLst>
                                      </p:cBhvr>
                                      <p:tavLst>
                                        <p:tav tm="0">
                                          <p:val>
                                            <p:strVal val="#ppt_x"/>
                                          </p:val>
                                        </p:tav>
                                        <p:tav tm="100000">
                                          <p:val>
                                            <p:strVal val="#ppt_x"/>
                                          </p:val>
                                        </p:tav>
                                      </p:tavLst>
                                    </p:anim>
                                    <p:anim calcmode="lin" valueType="num">
                                      <p:cBhvr>
                                        <p:cTn id="17"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randombar(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952328"/>
          </a:xfrm>
        </p:spPr>
        <p:txBody>
          <a:bodyPr>
            <a:normAutofit lnSpcReduction="10000"/>
          </a:bodyPr>
          <a:lstStyle/>
          <a:p>
            <a:pPr marL="0" indent="0" algn="ctr">
              <a:buNone/>
            </a:pPr>
            <a:r>
              <a:rPr lang="es-CO" i="1" u="sng" dirty="0">
                <a:solidFill>
                  <a:srgbClr val="FF0000"/>
                </a:solidFill>
              </a:rPr>
              <a:t>Las personas ancianas deben ser tratadas con </a:t>
            </a:r>
            <a:r>
              <a:rPr lang="es-CO" i="1" u="sng" dirty="0" smtClean="0">
                <a:solidFill>
                  <a:srgbClr val="FF0000"/>
                </a:solidFill>
              </a:rPr>
              <a:t>respeto.</a:t>
            </a:r>
          </a:p>
          <a:p>
            <a:pPr marL="0" indent="0" algn="ctr">
              <a:buNone/>
            </a:pPr>
            <a:r>
              <a:rPr lang="es-CO" dirty="0" smtClean="0">
                <a:solidFill>
                  <a:srgbClr val="FF0000"/>
                </a:solidFill>
              </a:rPr>
              <a:t>1 </a:t>
            </a:r>
            <a:r>
              <a:rPr lang="es-CO" dirty="0">
                <a:solidFill>
                  <a:srgbClr val="FF0000"/>
                </a:solidFill>
              </a:rPr>
              <a:t>Timoteo </a:t>
            </a:r>
            <a:r>
              <a:rPr lang="es-CO" dirty="0" smtClean="0">
                <a:solidFill>
                  <a:srgbClr val="FF0000"/>
                </a:solidFill>
              </a:rPr>
              <a:t>5:1-2</a:t>
            </a:r>
            <a:r>
              <a:rPr lang="es-CO" dirty="0">
                <a:solidFill>
                  <a:srgbClr val="FF0000"/>
                </a:solidFill>
              </a:rPr>
              <a:t>.</a:t>
            </a:r>
            <a:endParaRPr lang="es-CO" dirty="0" smtClean="0">
              <a:solidFill>
                <a:srgbClr val="FF0000"/>
              </a:solidFill>
            </a:endParaRPr>
          </a:p>
          <a:p>
            <a:pPr marL="0" indent="0" algn="ctr">
              <a:buNone/>
            </a:pPr>
            <a:r>
              <a:rPr lang="es-CO" dirty="0" smtClean="0"/>
              <a:t> </a:t>
            </a:r>
            <a:r>
              <a:rPr lang="es-CO" dirty="0"/>
              <a:t>"No reprendas al anciano, sino exhórtale como a padre... a las ancianas, como a madres".</a:t>
            </a:r>
            <a:br>
              <a:rPr lang="es-CO" dirty="0"/>
            </a:br>
            <a:endParaRPr lang="es-CO" dirty="0"/>
          </a:p>
        </p:txBody>
      </p:sp>
      <p:sp>
        <p:nvSpPr>
          <p:cNvPr id="4" name="3 Rectángulo"/>
          <p:cNvSpPr/>
          <p:nvPr/>
        </p:nvSpPr>
        <p:spPr>
          <a:xfrm>
            <a:off x="179512" y="3284984"/>
            <a:ext cx="5112568" cy="3416320"/>
          </a:xfrm>
          <a:prstGeom prst="rect">
            <a:avLst/>
          </a:prstGeom>
        </p:spPr>
        <p:txBody>
          <a:bodyPr wrap="square">
            <a:spAutoFit/>
          </a:bodyPr>
          <a:lstStyle/>
          <a:p>
            <a:pPr algn="ctr"/>
            <a:r>
              <a:rPr lang="es-CO" sz="2400" dirty="0"/>
              <a:t>Los cristianos nunca deben ser descorteses con nadie, y menos los más jóvenes con los de más edad. Como un ejemplo que podían imitar todos los miembros de la iglesia, se recuerda a Timoteo las muchas ocasiones específicas en que se pone a prueba la autenticidad de la experiencia cristiana de un individuo.</a:t>
            </a:r>
          </a:p>
        </p:txBody>
      </p:sp>
      <p:pic>
        <p:nvPicPr>
          <p:cNvPr id="2050" name="Picture 2" descr="http://imgs.laprensa.com.ni/2011/10/600x400_1318296305_101011-EE-Metr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284984"/>
            <a:ext cx="3338736" cy="3416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8343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050"/>
                                        </p:tgtEl>
                                        <p:attrNameLst>
                                          <p:attrName>style.visibility</p:attrName>
                                        </p:attrNameLst>
                                      </p:cBhvr>
                                      <p:to>
                                        <p:strVal val="visible"/>
                                      </p:to>
                                    </p:set>
                                    <p:animEffect transition="in" filter="fade">
                                      <p:cBhvr>
                                        <p:cTn id="28" dur="1000"/>
                                        <p:tgtEl>
                                          <p:spTgt spid="2050"/>
                                        </p:tgtEl>
                                      </p:cBhvr>
                                    </p:animEffect>
                                    <p:anim calcmode="lin" valueType="num">
                                      <p:cBhvr>
                                        <p:cTn id="29" dur="1000" fill="hold"/>
                                        <p:tgtEl>
                                          <p:spTgt spid="2050"/>
                                        </p:tgtEl>
                                        <p:attrNameLst>
                                          <p:attrName>ppt_x</p:attrName>
                                        </p:attrNameLst>
                                      </p:cBhvr>
                                      <p:tavLst>
                                        <p:tav tm="0">
                                          <p:val>
                                            <p:strVal val="#ppt_x"/>
                                          </p:val>
                                        </p:tav>
                                        <p:tav tm="100000">
                                          <p:val>
                                            <p:strVal val="#ppt_x"/>
                                          </p:val>
                                        </p:tav>
                                      </p:tavLst>
                                    </p:anim>
                                    <p:anim calcmode="lin" valueType="num">
                                      <p:cBhvr>
                                        <p:cTn id="30"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0" fill="hold"/>
                                        <p:tgtEl>
                                          <p:spTgt spid="4"/>
                                        </p:tgtEl>
                                        <p:attrNameLst>
                                          <p:attrName>ppt_w</p:attrName>
                                        </p:attrNameLst>
                                      </p:cBhvr>
                                      <p:tavLst>
                                        <p:tav tm="0">
                                          <p:val>
                                            <p:fltVal val="0"/>
                                          </p:val>
                                        </p:tav>
                                        <p:tav tm="100000">
                                          <p:val>
                                            <p:strVal val="#ppt_w"/>
                                          </p:val>
                                        </p:tav>
                                      </p:tavLst>
                                    </p:anim>
                                    <p:anim calcmode="lin" valueType="num">
                                      <p:cBhvr>
                                        <p:cTn id="36" dur="1000" fill="hold"/>
                                        <p:tgtEl>
                                          <p:spTgt spid="4"/>
                                        </p:tgtEl>
                                        <p:attrNameLst>
                                          <p:attrName>ppt_h</p:attrName>
                                        </p:attrNameLst>
                                      </p:cBhvr>
                                      <p:tavLst>
                                        <p:tav tm="0">
                                          <p:val>
                                            <p:fltVal val="0"/>
                                          </p:val>
                                        </p:tav>
                                        <p:tav tm="100000">
                                          <p:val>
                                            <p:strVal val="#ppt_h"/>
                                          </p:val>
                                        </p:tav>
                                      </p:tavLst>
                                    </p:anim>
                                    <p:anim calcmode="lin" valueType="num">
                                      <p:cBhvr>
                                        <p:cTn id="37" dur="1000" fill="hold"/>
                                        <p:tgtEl>
                                          <p:spTgt spid="4"/>
                                        </p:tgtEl>
                                        <p:attrNameLst>
                                          <p:attrName>style.rotation</p:attrName>
                                        </p:attrNameLst>
                                      </p:cBhvr>
                                      <p:tavLst>
                                        <p:tav tm="0">
                                          <p:val>
                                            <p:fltVal val="90"/>
                                          </p:val>
                                        </p:tav>
                                        <p:tav tm="100000">
                                          <p:val>
                                            <p:fltVal val="0"/>
                                          </p:val>
                                        </p:tav>
                                      </p:tavLst>
                                    </p:anim>
                                    <p:animEffect transition="in" filter="fade">
                                      <p:cBhvr>
                                        <p:cTn id="3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736303"/>
          </a:xfrm>
        </p:spPr>
        <p:txBody>
          <a:bodyPr>
            <a:normAutofit/>
          </a:bodyPr>
          <a:lstStyle/>
          <a:p>
            <a:pPr marL="0" indent="0" algn="ctr">
              <a:buNone/>
            </a:pPr>
            <a:r>
              <a:rPr lang="es-CO" i="1" u="sng" dirty="0" smtClean="0">
                <a:solidFill>
                  <a:srgbClr val="FF0000"/>
                </a:solidFill>
              </a:rPr>
              <a:t>Los </a:t>
            </a:r>
            <a:r>
              <a:rPr lang="es-CO" i="1" u="sng" dirty="0">
                <a:solidFill>
                  <a:srgbClr val="FF0000"/>
                </a:solidFill>
              </a:rPr>
              <a:t>ancianos deben ser valorados por su </a:t>
            </a:r>
            <a:r>
              <a:rPr lang="es-CO" i="1" u="sng" dirty="0" smtClean="0">
                <a:solidFill>
                  <a:srgbClr val="FF0000"/>
                </a:solidFill>
              </a:rPr>
              <a:t>experiencia.</a:t>
            </a:r>
          </a:p>
          <a:p>
            <a:pPr marL="0" indent="0" algn="ctr">
              <a:buNone/>
            </a:pPr>
            <a:r>
              <a:rPr lang="es-CO" dirty="0" smtClean="0">
                <a:solidFill>
                  <a:srgbClr val="FF0000"/>
                </a:solidFill>
              </a:rPr>
              <a:t>Proverbios 20:29.</a:t>
            </a:r>
          </a:p>
          <a:p>
            <a:pPr marL="0" indent="0" algn="ctr">
              <a:buNone/>
            </a:pPr>
            <a:r>
              <a:rPr lang="es-CO" dirty="0" smtClean="0"/>
              <a:t> </a:t>
            </a:r>
            <a:r>
              <a:rPr lang="es-CO" dirty="0"/>
              <a:t>"La gloria de los jóvenes es su fuerza, y la hermosura de los ancianos es su vejez</a:t>
            </a:r>
            <a:r>
              <a:rPr lang="es-CO" dirty="0" smtClean="0"/>
              <a:t>".</a:t>
            </a:r>
            <a:endParaRPr lang="es-CO" dirty="0"/>
          </a:p>
        </p:txBody>
      </p:sp>
      <p:sp>
        <p:nvSpPr>
          <p:cNvPr id="4" name="3 Rectángulo"/>
          <p:cNvSpPr/>
          <p:nvPr/>
        </p:nvSpPr>
        <p:spPr>
          <a:xfrm>
            <a:off x="179512" y="3450495"/>
            <a:ext cx="5760640" cy="3416320"/>
          </a:xfrm>
          <a:prstGeom prst="rect">
            <a:avLst/>
          </a:prstGeom>
        </p:spPr>
        <p:txBody>
          <a:bodyPr wrap="square">
            <a:spAutoFit/>
          </a:bodyPr>
          <a:lstStyle/>
          <a:p>
            <a:pPr algn="ctr"/>
            <a:r>
              <a:rPr lang="es-CO" sz="2400" dirty="0"/>
              <a:t>Un joven que ha conservado todo el vigor de su virilidad mediante una vida limpia y trabajo arduo, tiene una gloria de la cual no puede jactarse ningún anciano.  Por otra parte, el anciano que a través de una vida larga y útil ha estado aprendiendo las lecciones enseñadas por el camino de justicia, tiene una belleza y una gloria propias. </a:t>
            </a:r>
          </a:p>
        </p:txBody>
      </p:sp>
      <p:pic>
        <p:nvPicPr>
          <p:cNvPr id="3074" name="Picture 2" descr="http://2.bp.blogspot.com/-OfeqfV5xOMA/UIFbIncawsI/AAAAAAAABxE/Oa7qfJMcLPw/s1600/a1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3450495"/>
            <a:ext cx="2745110" cy="3282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341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592287"/>
          </a:xfrm>
        </p:spPr>
        <p:txBody>
          <a:bodyPr>
            <a:normAutofit fontScale="85000" lnSpcReduction="10000"/>
          </a:bodyPr>
          <a:lstStyle/>
          <a:p>
            <a:pPr marL="0" indent="0" algn="ctr">
              <a:buNone/>
            </a:pPr>
            <a:r>
              <a:rPr lang="es-CO" i="1" u="sng" dirty="0">
                <a:solidFill>
                  <a:srgbClr val="FF0000"/>
                </a:solidFill>
              </a:rPr>
              <a:t>Los jóvenes pueden aprender lecciones valiosas de los </a:t>
            </a:r>
            <a:r>
              <a:rPr lang="es-CO" i="1" u="sng" dirty="0" smtClean="0">
                <a:solidFill>
                  <a:srgbClr val="FF0000"/>
                </a:solidFill>
              </a:rPr>
              <a:t>ancianos.</a:t>
            </a:r>
          </a:p>
          <a:p>
            <a:pPr marL="0" indent="0" algn="ctr">
              <a:buNone/>
            </a:pPr>
            <a:r>
              <a:rPr lang="es-CO" dirty="0" smtClean="0">
                <a:solidFill>
                  <a:srgbClr val="FF0000"/>
                </a:solidFill>
              </a:rPr>
              <a:t>Salmo 71:18.</a:t>
            </a:r>
          </a:p>
          <a:p>
            <a:pPr marL="0" indent="0" algn="ctr">
              <a:buNone/>
            </a:pPr>
            <a:r>
              <a:rPr lang="es-CO" dirty="0" smtClean="0"/>
              <a:t>"</a:t>
            </a:r>
            <a:r>
              <a:rPr lang="es-CO" dirty="0"/>
              <a:t>Aun en la vejez y las canas, Oh Dios, no me desampares, hasta que anuncie tu poder a la posteridad, y tu potencia a todos los que han de venir</a:t>
            </a:r>
            <a:r>
              <a:rPr lang="es-CO" dirty="0" smtClean="0"/>
              <a:t>".</a:t>
            </a:r>
            <a:endParaRPr lang="es-CO" dirty="0"/>
          </a:p>
        </p:txBody>
      </p:sp>
      <p:pic>
        <p:nvPicPr>
          <p:cNvPr id="1026" name="Picture 2" descr="http://img1.elnacional.com.do/image/article/165/209x400/0/CA395902-B9A6-4A0C-B64B-969E37A82E72.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996952"/>
            <a:ext cx="2376264" cy="22322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2996952"/>
            <a:ext cx="6192688" cy="2677656"/>
          </a:xfrm>
          <a:prstGeom prst="rect">
            <a:avLst/>
          </a:prstGeom>
        </p:spPr>
        <p:txBody>
          <a:bodyPr wrap="square">
            <a:spAutoFit/>
          </a:bodyPr>
          <a:lstStyle/>
          <a:p>
            <a:pPr algn="ctr"/>
            <a:r>
              <a:rPr lang="es-CO" sz="2800" dirty="0"/>
              <a:t>David rogó al Señor que no lo abandonara en la vejez.  ¿Y por qué oró así?  Vio que la mayoría de los ancianos que lo rodeaban no eran felices </a:t>
            </a:r>
            <a:r>
              <a:rPr lang="es-CO" sz="2800" i="1" u="sng" dirty="0"/>
              <a:t>debido a que sus indeseables rasgos de carácter aumentaban con la edad</a:t>
            </a:r>
            <a:r>
              <a:rPr lang="es-CO" sz="2800" dirty="0" smtClean="0"/>
              <a:t>.</a:t>
            </a:r>
          </a:p>
        </p:txBody>
      </p:sp>
      <p:sp>
        <p:nvSpPr>
          <p:cNvPr id="4" name="3 Rectángulo"/>
          <p:cNvSpPr/>
          <p:nvPr/>
        </p:nvSpPr>
        <p:spPr>
          <a:xfrm>
            <a:off x="219674" y="5669743"/>
            <a:ext cx="8712968" cy="1200329"/>
          </a:xfrm>
          <a:prstGeom prst="rect">
            <a:avLst/>
          </a:prstGeom>
        </p:spPr>
        <p:txBody>
          <a:bodyPr wrap="square">
            <a:spAutoFit/>
          </a:bodyPr>
          <a:lstStyle/>
          <a:p>
            <a:pPr algn="ctr"/>
            <a:r>
              <a:rPr lang="es-CO" sz="2400" i="1" dirty="0">
                <a:solidFill>
                  <a:srgbClr val="FF0000"/>
                </a:solidFill>
              </a:rPr>
              <a:t> Si por naturaleza habían sido mezquinos y codiciosos, lo eran muchísimo más en los años de la madurez.  Si habían sido celosos, irritables e impacientes, eso se tornaba peor con la vejez.</a:t>
            </a:r>
          </a:p>
        </p:txBody>
      </p:sp>
    </p:spTree>
    <p:extLst>
      <p:ext uri="{BB962C8B-B14F-4D97-AF65-F5344CB8AC3E}">
        <p14:creationId xmlns:p14="http://schemas.microsoft.com/office/powerpoint/2010/main" val="1620839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1026"/>
                                        </p:tgtEl>
                                        <p:attrNameLst>
                                          <p:attrName>style.visibility</p:attrName>
                                        </p:attrNameLst>
                                      </p:cBhvr>
                                      <p:to>
                                        <p:strVal val="visible"/>
                                      </p:to>
                                    </p:set>
                                    <p:anim calcmode="lin" valueType="num">
                                      <p:cBhvr>
                                        <p:cTn id="22" dur="1000" fill="hold"/>
                                        <p:tgtEl>
                                          <p:spTgt spid="1026"/>
                                        </p:tgtEl>
                                        <p:attrNameLst>
                                          <p:attrName>ppt_w</p:attrName>
                                        </p:attrNameLst>
                                      </p:cBhvr>
                                      <p:tavLst>
                                        <p:tav tm="0">
                                          <p:val>
                                            <p:fltVal val="0"/>
                                          </p:val>
                                        </p:tav>
                                        <p:tav tm="100000">
                                          <p:val>
                                            <p:strVal val="#ppt_w"/>
                                          </p:val>
                                        </p:tav>
                                      </p:tavLst>
                                    </p:anim>
                                    <p:anim calcmode="lin" valueType="num">
                                      <p:cBhvr>
                                        <p:cTn id="23" dur="1000" fill="hold"/>
                                        <p:tgtEl>
                                          <p:spTgt spid="1026"/>
                                        </p:tgtEl>
                                        <p:attrNameLst>
                                          <p:attrName>ppt_h</p:attrName>
                                        </p:attrNameLst>
                                      </p:cBhvr>
                                      <p:tavLst>
                                        <p:tav tm="0">
                                          <p:val>
                                            <p:fltVal val="0"/>
                                          </p:val>
                                        </p:tav>
                                        <p:tav tm="100000">
                                          <p:val>
                                            <p:strVal val="#ppt_h"/>
                                          </p:val>
                                        </p:tav>
                                      </p:tavLst>
                                    </p:anim>
                                    <p:anim calcmode="lin" valueType="num">
                                      <p:cBhvr>
                                        <p:cTn id="24" dur="1000" fill="hold"/>
                                        <p:tgtEl>
                                          <p:spTgt spid="1026"/>
                                        </p:tgtEl>
                                        <p:attrNameLst>
                                          <p:attrName>style.rotation</p:attrName>
                                        </p:attrNameLst>
                                      </p:cBhvr>
                                      <p:tavLst>
                                        <p:tav tm="0">
                                          <p:val>
                                            <p:fltVal val="90"/>
                                          </p:val>
                                        </p:tav>
                                        <p:tav tm="100000">
                                          <p:val>
                                            <p:fltVal val="0"/>
                                          </p:val>
                                        </p:tav>
                                      </p:tavLst>
                                    </p:anim>
                                    <p:animEffect transition="in" filter="fade">
                                      <p:cBhvr>
                                        <p:cTn id="25" dur="1000"/>
                                        <p:tgtEl>
                                          <p:spTgt spid="1026"/>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animEffect transition="in" filter="fade">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latin typeface="Agency FB" pitchFamily="34" charset="0"/>
              </a:rPr>
              <a:t>¿Qué puede hacer un cristiano hasta la tercera edad por otros?</a:t>
            </a:r>
            <a:endParaRPr lang="es-CO" b="1" i="1" dirty="0">
              <a:solidFill>
                <a:srgbClr val="FF0000"/>
              </a:solidFill>
              <a:latin typeface="Agency FB" pitchFamily="34" charset="0"/>
            </a:endParaRPr>
          </a:p>
        </p:txBody>
      </p:sp>
      <p:sp>
        <p:nvSpPr>
          <p:cNvPr id="3" name="2 Marcador de contenido"/>
          <p:cNvSpPr>
            <a:spLocks noGrp="1"/>
          </p:cNvSpPr>
          <p:nvPr>
            <p:ph idx="1"/>
          </p:nvPr>
        </p:nvSpPr>
        <p:spPr>
          <a:xfrm>
            <a:off x="457200" y="1600200"/>
            <a:ext cx="8229600" cy="1540768"/>
          </a:xfrm>
        </p:spPr>
        <p:txBody>
          <a:bodyPr>
            <a:normAutofit lnSpcReduction="10000"/>
          </a:bodyPr>
          <a:lstStyle/>
          <a:p>
            <a:pPr marL="0" indent="0" algn="ctr">
              <a:buNone/>
            </a:pPr>
            <a:r>
              <a:rPr lang="es-CO" b="1" u="sng" dirty="0" smtClean="0">
                <a:solidFill>
                  <a:srgbClr val="FF0000"/>
                </a:solidFill>
              </a:rPr>
              <a:t>Estad </a:t>
            </a:r>
            <a:r>
              <a:rPr lang="es-CO" b="1" u="sng" dirty="0">
                <a:solidFill>
                  <a:srgbClr val="FF0000"/>
                </a:solidFill>
              </a:rPr>
              <a:t>en guardia contra los males propios de la </a:t>
            </a:r>
            <a:r>
              <a:rPr lang="es-CO" b="1" u="sng" dirty="0" smtClean="0">
                <a:solidFill>
                  <a:srgbClr val="FF0000"/>
                </a:solidFill>
              </a:rPr>
              <a:t>vejez</a:t>
            </a:r>
            <a:endParaRPr lang="es-CO" b="1" u="sng" dirty="0">
              <a:solidFill>
                <a:srgbClr val="FF0000"/>
              </a:solidFill>
            </a:endParaRPr>
          </a:p>
          <a:p>
            <a:pPr marL="0" indent="0" algn="ctr">
              <a:buNone/>
            </a:pPr>
            <a:r>
              <a:rPr lang="es-CO" b="1" dirty="0">
                <a:solidFill>
                  <a:srgbClr val="FF0000"/>
                </a:solidFill>
              </a:rPr>
              <a:t>Salmo </a:t>
            </a:r>
            <a:r>
              <a:rPr lang="es-CO" b="1" dirty="0" smtClean="0">
                <a:solidFill>
                  <a:srgbClr val="FF0000"/>
                </a:solidFill>
              </a:rPr>
              <a:t>92:13-15.</a:t>
            </a:r>
          </a:p>
        </p:txBody>
      </p:sp>
      <p:pic>
        <p:nvPicPr>
          <p:cNvPr id="3074" name="Picture 2" descr="http://t0.gstatic.com/images?q=tbn:ANd9GcTHX6PT1F4emQMsxycnUrHo9iANuwnZtc2CXfT5JGeCb6_NopTj"/>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418858"/>
            <a:ext cx="2066925" cy="292988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339752" y="3429000"/>
            <a:ext cx="4464496" cy="2677656"/>
          </a:xfrm>
          <a:prstGeom prst="rect">
            <a:avLst/>
          </a:prstGeom>
        </p:spPr>
        <p:txBody>
          <a:bodyPr wrap="square">
            <a:spAutoFit/>
          </a:bodyPr>
          <a:lstStyle/>
          <a:p>
            <a:pPr algn="ctr"/>
            <a:r>
              <a:rPr lang="es-CO" sz="2400" dirty="0"/>
              <a:t>«Germinarán los justos como palmas, se erguirán como los cedros en el Líbano. Plantados en la casa del Señor, en los atrios de nuestro Dios florecerán. </a:t>
            </a:r>
            <a:r>
              <a:rPr lang="es-CO" sz="2400" b="1" baseline="30000" dirty="0"/>
              <a:t> </a:t>
            </a:r>
            <a:r>
              <a:rPr lang="es-CO" sz="2400" i="1" dirty="0"/>
              <a:t>Aún en la </a:t>
            </a:r>
            <a:r>
              <a:rPr lang="es-CO" sz="2400" i="1" u="sng" dirty="0"/>
              <a:t>vejez</a:t>
            </a:r>
            <a:r>
              <a:rPr lang="es-CO" sz="2400" i="1" dirty="0"/>
              <a:t> darán cosecha, conservarán su savia y su frescor»</a:t>
            </a:r>
            <a:endParaRPr lang="es-CO" sz="2400" i="1" dirty="0">
              <a:solidFill>
                <a:srgbClr val="FF0000"/>
              </a:solidFill>
            </a:endParaRPr>
          </a:p>
        </p:txBody>
      </p:sp>
      <p:sp>
        <p:nvSpPr>
          <p:cNvPr id="6" name="AutoShape 4" descr="data:image/jpeg;base64,/9j/4AAQSkZJRgABAQAAAQABAAD/2wCEAAkGBwgHBgkIBwgKCgkLDRYPDQwMDRsUFRAWIB0iIiAdHx8kKDQsJCYxJx8fLT0tMTU3Ojo6Iys/RD84QzQ5OjcBCgoKDQwNGg8PGjclHyU3Nzc3Nzc3Nzc3Nzc3Nzc3Nzc3Nzc3Nzc3Nzc3Nzc3Nzc3Nzc3Nzc3Nzc3Nzc3Nzc3N//AABEIAJoAfgMBIgACEQEDEQH/xAAbAAADAQEBAQEAAAAAAAAAAAADBAUCAQYAB//EADUQAAEEAQMCBAMGBwEBAQAAAAEAAgMRIQQSMUFRBRNhcSKBoTJCkbHB0QYUI1Ji8PFD4TP/xAAZAQEBAQEBAQAAAAAAAAAAAAACAQMABAX/xAAeEQEBAQEBAAMAAwAAAAAAAAAAARECIRIxQQMiUf/aAAwDAQACEQMRAD8A/R2ROPxA7zxjmkCSTbIRZv16lGfD95po9weCvnOJNSgP9+aXiekNkjed+DyKTumlJP8Aj690BrY3btpo3w7r81uOFzCXNsAdOhCmuw+0B18Z6r5oDQ5vU/RBjeG4I68Lsrm+WSOehXaPx9boAh45tNVuiNClNE24EUbTDdQ8sGEL068iN2sjaAc9a7oe7cSCV0g+WHXXfCCLDjWbXTtZyZslocl5GF9l4TAFRgk0FkvG2vonqFGEMNN6dStk0Q4Xn16rbdM54yKB6FAmHl20glw/AhPnoeoYc1r8f6FmOM5BIFdLWYpHEWT79MIxb942b7J6GYnPkjGSB8rGEWMtvBs9eqA0tcb2VWR7otQhoAHHY9Fk2ZDWyE01NwtdGzGfRAgj3v8AhDiQb9lSETgz90cdaUkAI+zSHt2tsOv3TLweCw+6Xl3VgGlL9LPWAc2a/FPaZmAKu0hCLFuLRlVtEQcWD0ws5NuL3cjkkLttOFhKk7JDYokKs4isqXqiwPO7Cf8AJx8Q460N8hDCbsdaWtGQ4ngV2KHE+HOHkc/ZTEc8BoAPHyV4+vXdGxVHj8UjqIt7jXPQ8Jxha4YY5ClZbh/Todcp7gwgyMNeB+GeE1ihTq+SIGAEfAEORmV1q4Rb3LABef0K01t8nHp9URzPhGbAHU8rpfFGBVuNjAQIfTRkEkAm+qZ2uIQtNI+QYbsHqmi1vU2lOQtJ/C1xBslD3DILeU1IBm247pRzxYdwAjcKBO2R8919p9SIetuJyR0SOtkLpWgX35WYDvibyMEqfHzS3fF6XUAwh99FLM51JIH2hyEy0btCAelilPhZse7OV3xt+0ly5G2s2vJaSDSZ0UkokDH0Qsxu3tzzaYgFurgg9EpcWxUFbcikORjHDLiPmslzmDOQh+YCMVRSvbKc1xzBzvOECSQOyEw4/Ce5SLmkEgGlna0kdbseMOLj1rusUGkDAHArldj3BuXBrRi+h9lx7mfdBzfPK6pBPNkoZ2g9ufVM6aUEUPxKm2+Sz2PPqntIWRR2Ta7dWw3ILab6pV8Q2gO74CYZJ5mSuObbwTwOAnkCeI+si3TEAYDSt6bTgMFg/ZKZ8oumdQtMth2soc7aVs8XQYYz/Kge6WGnO4nbi8KtFGBFRXBG089Vfj4m+kYoNwwEw6MxncOnKOBtdgVfK7NZaa5COL8i5nxxYQvLY6yxxae3RZcCGhzL2nBvohF5FmrrGMIU5P8ABtz22HHC7K6gCOqVkkkAoOsfmixDcyzlRcT2v3EUd9D7Z4A9ExEPhtxwTl39yVY018TQ09GDoVt5LnNaXUK59E0k8MvcHW1gpo4/dZhdbixpsD7bu3ohWZf6cZ2sGXuP1S7/ABDSOaI4Zwa/tBP1UKTVjT6qNz9jTgYH7o5lveRkNwFC0U2lMlec1hN1vtv5quPIZEwO1EQs3ZeMpQe+cMMIDb+9XKNE7cMpL+Z0bRtdq4B2/qD905EA5tsdYrBHBWm/jGwxWEGUFrR0yjN4Xz27gtc2AADYWSCaRNu1pQ3HYM8LHqSNIUk3RbiD8NpeXABYcH/aTkpBDgTg9UjEXRzFrst6hZVrHXN30ASCisa4HBIwulm14LcsWnV94outR9Mx8jzuJr7zu/YrWoDnylkRIANOPfuEeFzGsLmCmgWPXuhMbvJa0/DwTfPqteqHJHxGKTUaWXTwu2bm7Qe/a15CWTV+HvI1Mb2AX8Q49aK95PHtZ/uB1U+WNzC3ncclB6ObZ9POaP8AiDTOcI9Q8jI4zwqmkmh1hA0kL3suy7bVD5pPx7Tef4bKxjW7209tNF4N4+Vof8M6OWbREscJG80HFrq/GipZM1pO7bleniGgkYWlnlvHR4RvDda7RaimfFA7DmjgeoQtNDD5O3zQX9L+1+6p6fSMLNxjDPS8lCb+L38cyrMWqgkja9sjaI6mkVrmuFtII9CkdHpWMiBkaN5z7I0r49NG6Vzmsa0W4nApeznvrPXz7zNyDPwClNc4tgLgaIFqdN/E+ibBNI2OY7GkttlB57BT9P4zqtZEf5hsbc1taPs+iz7v+NOP4+t9ik2VzoyOhyhwOLjTuQaF9VzRSfDR5C+Y4Ccjb7LHWuYZaSHY46hfOeBxlFFOrGSEGRtuUAj/AOAaOXZNHr2RImNYwN9uvRCia5z/AIgA7qB0Pf5pktO0VXPRaV0+mgGPJ3cDqkZod7nPIHNCvom55AwbGgE1k9yuPDQwMF8WVxS48/qIC/VNrhpGOOVL/hadsUkge9zWBzhgc5K9FrG+WQ+sF1n8F4nwTVP0eqJaAfMNDdkB3Rdn9TnX9n6FBr/D6t0roCMkPaWk9qHX5Ig8Wi8wNGmmLARul2jHawvHaWWSeeOV5fJIHdVW8R1jdTG3R6QXq3Eb6d8MYHU1i/TopF6k/Vjxfxp+medL4cWy6r77zkR+ld/RStdqtbqYtPp9TqzOHOD5AGBvyxzS+0IZ4bp3DUsJkabe/kk97RNJHFqXy67UymNgy0OP2Gf7+a75b47nic+p/jIdEdNp2F5EhsNqjt9fmfondXNGyWCKMFjQzcWnn5qfH4h/M+IyeJygeQxuyAP/ALR+pyUvFqJNVqnaiQ5ceB+SmH1dj1GkI3c88o5NygjGaU/SSGm5sVyqQoM3dQpjKnYTgXS+c3c4gDhDjeQwX2ooxc1gFrmSfCPjLj8q7IoeGNcSMg/VDHA29v8AoQJJPiq8BKlG4yJJtzuB9VokuLjeDwPzS8b2ta4n8PzTEVPFdSea5Vi2J3izi2OJo5yb/JeLEDNrwRjkEdP+L2XjJB1JA4aAPYLy/lOJcCOqmtJPCs2r1cUTmwSBrjh7mghzu/X8uVc8Kj07NCP5WQMmAsk8KPJEd90eyHKwlhYHPazqA4gH5Ls106xQb43pPENZ5c2oHks4PR5/ZLfxD4k3VOj8O8NkMhkdUhbwf8QVK/k2chjb9k74bCIXOnAHmj4Y+w/y/ROTmXUvXV8fafSjTPdp/NdIGurn4fcBVdKzOcUl26fa5ryMcp3TYcB1R/dG+LOkAEbMe/sq0bdwoHopWjyyu2fZUo3YBHyRW/Q8d1/kEbzOjhfsElu2k07PIRQ95z+SlHAi/aOM19UhK7c4gYBH/VSlAIBPFfRJ7Rdkcfn/APVV5caLeL+6OvdM6bB3dGoEABabODi1t5/puFVZ6qrfU3XO3yuJ63ePxUl0fxmxkdlWkaQ4XnPKVezcXH0wj+tPxN8sNdjj0SsrZHSGmY6kjCrChMARz/pQJqt1JMoVbot8F3nphcjhAAaMhvcBOR26LbWKWhDfF12ChYDRphLiTebTWnjNjP8AxbdpwyIOIvotaYHzKLSBSUTFLStqweqdjb3SsFWAmY8kg90VdfhwB4ciNfRIbgdkGVpDm/guEOJ5PujVwd2WDHGQOvslZG1HtaemfbomCSGCieQhQ51DQcjacFJnHIdtWeByD9VzUlxcdvHf16I7v/T0P6ILgDVjp+qmmVEZLctseqx5Wbq/mnXCozWOV9QN2OgRJLdA0S4HCWfCXPsChWFRl5Hsht6pu5hePT/0MfRbdC4YATcP/wCHzK6cBvsFy2BSQkQi/lYWYoDYHUhUJx/Rb7IEf2x7qjgumh2tJcUZtBxrNrLCaGTwVqPNWoNMOjHk7jkoFHraYd+iC7p7I1Y//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7" name="AutoShape 6" descr="data:image/jpeg;base64,/9j/4AAQSkZJRgABAQAAAQABAAD/2wCEAAkGBwgHBgkIBwgKCgkLDRYPDQwMDRsUFRAWIB0iIiAdHx8kKDQsJCYxJx8fLT0tMTU3Ojo6Iys/RD84QzQ5OjcBCgoKDQwNGg8PGjclHyU3Nzc3Nzc3Nzc3Nzc3Nzc3Nzc3Nzc3Nzc3Nzc3Nzc3Nzc3Nzc3Nzc3Nzc3Nzc3Nzc3N//AABEIAJoAfgMBIgACEQEDEQH/xAAbAAADAQEBAQEAAAAAAAAAAAADBAUCAQYAB//EADUQAAEEAQMCBAMGBwEBAQAAAAEAAgMRIQQSMUFRBRNhcSKBoTJCkbHB0QYUI1Ji8PFD4TP/xAAZAQEBAQEBAQAAAAAAAAAAAAACAQMABAX/xAAeEQEBAQEBAAMAAwAAAAAAAAAAARECIRIxQQMiUf/aAAwDAQACEQMRAD8A/R2ROPxA7zxjmkCSTbIRZv16lGfD95po9weCvnOJNSgP9+aXiekNkjed+DyKTumlJP8Aj690BrY3btpo3w7r81uOFzCXNsAdOhCmuw+0B18Z6r5oDQ5vU/RBjeG4I68Lsrm+WSOehXaPx9boAh45tNVuiNClNE24EUbTDdQ8sGEL068iN2sjaAc9a7oe7cSCV0g+WHXXfCCLDjWbXTtZyZslocl5GF9l4TAFRgk0FkvG2vonqFGEMNN6dStk0Q4Xn16rbdM54yKB6FAmHl20glw/AhPnoeoYc1r8f6FmOM5BIFdLWYpHEWT79MIxb942b7J6GYnPkjGSB8rGEWMtvBs9eqA0tcb2VWR7otQhoAHHY9Fk2ZDWyE01NwtdGzGfRAgj3v8AhDiQb9lSETgz90cdaUkAI+zSHt2tsOv3TLweCw+6Xl3VgGlL9LPWAc2a/FPaZmAKu0hCLFuLRlVtEQcWD0ws5NuL3cjkkLttOFhKk7JDYokKs4isqXqiwPO7Cf8AJx8Q460N8hDCbsdaWtGQ4ngV2KHE+HOHkc/ZTEc8BoAPHyV4+vXdGxVHj8UjqIt7jXPQ8Jxha4YY5ClZbh/Todcp7gwgyMNeB+GeE1ihTq+SIGAEfAEORmV1q4Rb3LABef0K01t8nHp9URzPhGbAHU8rpfFGBVuNjAQIfTRkEkAm+qZ2uIQtNI+QYbsHqmi1vU2lOQtJ/C1xBslD3DILeU1IBm247pRzxYdwAjcKBO2R8919p9SIetuJyR0SOtkLpWgX35WYDvibyMEqfHzS3fF6XUAwh99FLM51JIH2hyEy0btCAelilPhZse7OV3xt+0ly5G2s2vJaSDSZ0UkokDH0Qsxu3tzzaYgFurgg9EpcWxUFbcikORjHDLiPmslzmDOQh+YCMVRSvbKc1xzBzvOECSQOyEw4/Ce5SLmkEgGlna0kdbseMOLj1rusUGkDAHArldj3BuXBrRi+h9lx7mfdBzfPK6pBPNkoZ2g9ufVM6aUEUPxKm2+Sz2PPqntIWRR2Ta7dWw3ILab6pV8Q2gO74CYZJ5mSuObbwTwOAnkCeI+si3TEAYDSt6bTgMFg/ZKZ8oumdQtMth2soc7aVs8XQYYz/Kge6WGnO4nbi8KtFGBFRXBG089Vfj4m+kYoNwwEw6MxncOnKOBtdgVfK7NZaa5COL8i5nxxYQvLY6yxxae3RZcCGhzL2nBvohF5FmrrGMIU5P8ABtz22HHC7K6gCOqVkkkAoOsfmixDcyzlRcT2v3EUd9D7Z4A9ExEPhtxwTl39yVY018TQ09GDoVt5LnNaXUK59E0k8MvcHW1gpo4/dZhdbixpsD7bu3ohWZf6cZ2sGXuP1S7/ABDSOaI4Zwa/tBP1UKTVjT6qNz9jTgYH7o5lveRkNwFC0U2lMlec1hN1vtv5quPIZEwO1EQs3ZeMpQe+cMMIDb+9XKNE7cMpL+Z0bRtdq4B2/qD905EA5tsdYrBHBWm/jGwxWEGUFrR0yjN4Xz27gtc2AADYWSCaRNu1pQ3HYM8LHqSNIUk3RbiD8NpeXABYcH/aTkpBDgTg9UjEXRzFrst6hZVrHXN30ASCisa4HBIwulm14LcsWnV94outR9Mx8jzuJr7zu/YrWoDnylkRIANOPfuEeFzGsLmCmgWPXuhMbvJa0/DwTfPqteqHJHxGKTUaWXTwu2bm7Qe/a15CWTV+HvI1Mb2AX8Q49aK95PHtZ/uB1U+WNzC3ncclB6ObZ9POaP8AiDTOcI9Q8jI4zwqmkmh1hA0kL3suy7bVD5pPx7Tef4bKxjW7209tNF4N4+Vof8M6OWbREscJG80HFrq/GipZM1pO7bleniGgkYWlnlvHR4RvDda7RaimfFA7DmjgeoQtNDD5O3zQX9L+1+6p6fSMLNxjDPS8lCb+L38cyrMWqgkja9sjaI6mkVrmuFtII9CkdHpWMiBkaN5z7I0r49NG6Vzmsa0W4nApeznvrPXz7zNyDPwClNc4tgLgaIFqdN/E+ibBNI2OY7GkttlB57BT9P4zqtZEf5hsbc1taPs+iz7v+NOP4+t9ik2VzoyOhyhwOLjTuQaF9VzRSfDR5C+Y4Ccjb7LHWuYZaSHY46hfOeBxlFFOrGSEGRtuUAj/AOAaOXZNHr2RImNYwN9uvRCia5z/AIgA7qB0Pf5pktO0VXPRaV0+mgGPJ3cDqkZod7nPIHNCvom55AwbGgE1k9yuPDQwMF8WVxS48/qIC/VNrhpGOOVL/hadsUkge9zWBzhgc5K9FrG+WQ+sF1n8F4nwTVP0eqJaAfMNDdkB3Rdn9TnX9n6FBr/D6t0roCMkPaWk9qHX5Ig8Wi8wNGmmLARul2jHawvHaWWSeeOV5fJIHdVW8R1jdTG3R6QXq3Eb6d8MYHU1i/TopF6k/Vjxfxp+medL4cWy6r77zkR+ld/RStdqtbqYtPp9TqzOHOD5AGBvyxzS+0IZ4bp3DUsJkabe/kk97RNJHFqXy67UymNgy0OP2Gf7+a75b47nic+p/jIdEdNp2F5EhsNqjt9fmfondXNGyWCKMFjQzcWnn5qfH4h/M+IyeJygeQxuyAP/ALR+pyUvFqJNVqnaiQ5ceB+SmH1dj1GkI3c88o5NygjGaU/SSGm5sVyqQoM3dQpjKnYTgXS+c3c4gDhDjeQwX2ooxc1gFrmSfCPjLj8q7IoeGNcSMg/VDHA29v8AoQJJPiq8BKlG4yJJtzuB9VokuLjeDwPzS8b2ta4n8PzTEVPFdSea5Vi2J3izi2OJo5yb/JeLEDNrwRjkEdP+L2XjJB1JA4aAPYLy/lOJcCOqmtJPCs2r1cUTmwSBrjh7mghzu/X8uVc8Kj07NCP5WQMmAsk8KPJEd90eyHKwlhYHPazqA4gH5Ls106xQb43pPENZ5c2oHks4PR5/ZLfxD4k3VOj8O8NkMhkdUhbwf8QVK/k2chjb9k74bCIXOnAHmj4Y+w/y/ROTmXUvXV8fafSjTPdp/NdIGurn4fcBVdKzOcUl26fa5ryMcp3TYcB1R/dG+LOkAEbMe/sq0bdwoHopWjyyu2fZUo3YBHyRW/Q8d1/kEbzOjhfsElu2k07PIRQ95z+SlHAi/aOM19UhK7c4gYBH/VSlAIBPFfRJ7Rdkcfn/APVV5caLeL+6OvdM6bB3dGoEABabODi1t5/puFVZ6qrfU3XO3yuJ63ePxUl0fxmxkdlWkaQ4XnPKVezcXH0wj+tPxN8sNdjj0SsrZHSGmY6kjCrChMARz/pQJqt1JMoVbot8F3nphcjhAAaMhvcBOR26LbWKWhDfF12ChYDRphLiTebTWnjNjP8AxbdpwyIOIvotaYHzKLSBSUTFLStqweqdjb3SsFWAmY8kg90VdfhwB4ciNfRIbgdkGVpDm/guEOJ5PujVwd2WDHGQOvslZG1HtaemfbomCSGCieQhQ51DQcjacFJnHIdtWeByD9VzUlxcdvHf16I7v/T0P6ILgDVjp+qmmVEZLctseqx5Wbq/mnXCozWOV9QN2OgRJLdA0S4HCWfCXPsChWFRl5Hsht6pu5hePT/0MfRbdC4YATcP/wCHzK6cBvsFy2BSQkQi/lYWYoDYHUhUJx/Rb7IEf2x7qjgumh2tJcUZtBxrNrLCaGTwVqPNWoNMOjHk7jkoFHraYd+iC7p7I1Y//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3080" name="Picture 8" descr="http://1.bp.blogspot.com/-eNuc2c4sHQs/T4Lbqyshs2I/AAAAAAAAIR4/w_kLqtQ2z8I/s400/paulo-coelho-venid-a-mi.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429000"/>
            <a:ext cx="2088232" cy="2919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5351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barn(inVertic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barn(inVertical)">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1"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grpId="1" nodeType="clickEffect">
                                  <p:stCondLst>
                                    <p:cond delay="0"/>
                                  </p:stCondLst>
                                  <p:childTnLst>
                                    <p:set>
                                      <p:cBhvr>
                                        <p:cTn id="29" dur="1" fill="hold">
                                          <p:stCondLst>
                                            <p:cond delay="0"/>
                                          </p:stCondLst>
                                        </p:cTn>
                                        <p:tgtEl>
                                          <p:spTgt spid="3">
                                            <p:txEl>
                                              <p:pRg st="0" end="0"/>
                                            </p:txEl>
                                          </p:spTgt>
                                        </p:tgtEl>
                                        <p:attrNameLst>
                                          <p:attrName>style.visibility</p:attrName>
                                        </p:attrNameLst>
                                      </p:cBhvr>
                                      <p:to>
                                        <p:strVal val="visible"/>
                                      </p:to>
                                    </p:set>
                                    <p:animEffect transition="in" filter="fade">
                                      <p:cBhvr>
                                        <p:cTn id="30" dur="2000"/>
                                        <p:tgtEl>
                                          <p:spTgt spid="3">
                                            <p:txEl>
                                              <p:pRg st="0" end="0"/>
                                            </p:txEl>
                                          </p:spTgt>
                                        </p:tgtEl>
                                      </p:cBhvr>
                                    </p:animEffect>
                                    <p:anim calcmode="lin" valueType="num">
                                      <p:cBhvr>
                                        <p:cTn id="31"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32"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45" presetClass="entr" presetSubtype="0" fill="hold" grpId="1"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fade">
                                      <p:cBhvr>
                                        <p:cTn id="37" dur="2000"/>
                                        <p:tgtEl>
                                          <p:spTgt spid="3">
                                            <p:txEl>
                                              <p:pRg st="1" end="1"/>
                                            </p:txEl>
                                          </p:spTgt>
                                        </p:tgtEl>
                                      </p:cBhvr>
                                    </p:animEffect>
                                    <p:anim calcmode="lin" valueType="num">
                                      <p:cBhvr>
                                        <p:cTn id="3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39"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26"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wipe(down)">
                                      <p:cBhvr>
                                        <p:cTn id="44" dur="580">
                                          <p:stCondLst>
                                            <p:cond delay="0"/>
                                          </p:stCondLst>
                                        </p:cTn>
                                        <p:tgtEl>
                                          <p:spTgt spid="4"/>
                                        </p:tgtEl>
                                      </p:cBhvr>
                                    </p:animEffect>
                                    <p:anim calcmode="lin" valueType="num">
                                      <p:cBhvr>
                                        <p:cTn id="4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50" dur="26">
                                          <p:stCondLst>
                                            <p:cond delay="650"/>
                                          </p:stCondLst>
                                        </p:cTn>
                                        <p:tgtEl>
                                          <p:spTgt spid="4"/>
                                        </p:tgtEl>
                                      </p:cBhvr>
                                      <p:to x="100000" y="60000"/>
                                    </p:animScale>
                                    <p:animScale>
                                      <p:cBhvr>
                                        <p:cTn id="51" dur="166" decel="50000">
                                          <p:stCondLst>
                                            <p:cond delay="676"/>
                                          </p:stCondLst>
                                        </p:cTn>
                                        <p:tgtEl>
                                          <p:spTgt spid="4"/>
                                        </p:tgtEl>
                                      </p:cBhvr>
                                      <p:to x="100000" y="100000"/>
                                    </p:animScale>
                                    <p:animScale>
                                      <p:cBhvr>
                                        <p:cTn id="52" dur="26">
                                          <p:stCondLst>
                                            <p:cond delay="1312"/>
                                          </p:stCondLst>
                                        </p:cTn>
                                        <p:tgtEl>
                                          <p:spTgt spid="4"/>
                                        </p:tgtEl>
                                      </p:cBhvr>
                                      <p:to x="100000" y="80000"/>
                                    </p:animScale>
                                    <p:animScale>
                                      <p:cBhvr>
                                        <p:cTn id="53" dur="166" decel="50000">
                                          <p:stCondLst>
                                            <p:cond delay="1338"/>
                                          </p:stCondLst>
                                        </p:cTn>
                                        <p:tgtEl>
                                          <p:spTgt spid="4"/>
                                        </p:tgtEl>
                                      </p:cBhvr>
                                      <p:to x="100000" y="100000"/>
                                    </p:animScale>
                                    <p:animScale>
                                      <p:cBhvr>
                                        <p:cTn id="54" dur="26">
                                          <p:stCondLst>
                                            <p:cond delay="1642"/>
                                          </p:stCondLst>
                                        </p:cTn>
                                        <p:tgtEl>
                                          <p:spTgt spid="4"/>
                                        </p:tgtEl>
                                      </p:cBhvr>
                                      <p:to x="100000" y="90000"/>
                                    </p:animScale>
                                    <p:animScale>
                                      <p:cBhvr>
                                        <p:cTn id="55" dur="166" decel="50000">
                                          <p:stCondLst>
                                            <p:cond delay="1668"/>
                                          </p:stCondLst>
                                        </p:cTn>
                                        <p:tgtEl>
                                          <p:spTgt spid="4"/>
                                        </p:tgtEl>
                                      </p:cBhvr>
                                      <p:to x="100000" y="100000"/>
                                    </p:animScale>
                                    <p:animScale>
                                      <p:cBhvr>
                                        <p:cTn id="56" dur="26">
                                          <p:stCondLst>
                                            <p:cond delay="1808"/>
                                          </p:stCondLst>
                                        </p:cTn>
                                        <p:tgtEl>
                                          <p:spTgt spid="4"/>
                                        </p:tgtEl>
                                      </p:cBhvr>
                                      <p:to x="100000" y="95000"/>
                                    </p:animScale>
                                    <p:animScale>
                                      <p:cBhvr>
                                        <p:cTn id="57" dur="166" decel="50000">
                                          <p:stCondLst>
                                            <p:cond delay="1834"/>
                                          </p:stCondLst>
                                        </p:cTn>
                                        <p:tgtEl>
                                          <p:spTgt spid="4"/>
                                        </p:tgtEl>
                                      </p:cBhvr>
                                      <p:to x="100000" y="100000"/>
                                    </p:animScale>
                                  </p:childTnLst>
                                </p:cTn>
                              </p:par>
                            </p:childTnLst>
                          </p:cTn>
                        </p:par>
                      </p:childTnLst>
                    </p:cTn>
                  </p:par>
                  <p:par>
                    <p:cTn id="58" fill="hold">
                      <p:stCondLst>
                        <p:cond delay="indefinite"/>
                      </p:stCondLst>
                      <p:childTnLst>
                        <p:par>
                          <p:cTn id="59" fill="hold">
                            <p:stCondLst>
                              <p:cond delay="0"/>
                            </p:stCondLst>
                            <p:childTnLst>
                              <p:par>
                                <p:cTn id="60" presetID="26" presetClass="entr" presetSubtype="0" fill="hold" nodeType="clickEffect">
                                  <p:stCondLst>
                                    <p:cond delay="0"/>
                                  </p:stCondLst>
                                  <p:childTnLst>
                                    <p:set>
                                      <p:cBhvr>
                                        <p:cTn id="61" dur="1" fill="hold">
                                          <p:stCondLst>
                                            <p:cond delay="0"/>
                                          </p:stCondLst>
                                        </p:cTn>
                                        <p:tgtEl>
                                          <p:spTgt spid="3074"/>
                                        </p:tgtEl>
                                        <p:attrNameLst>
                                          <p:attrName>style.visibility</p:attrName>
                                        </p:attrNameLst>
                                      </p:cBhvr>
                                      <p:to>
                                        <p:strVal val="visible"/>
                                      </p:to>
                                    </p:set>
                                    <p:animEffect transition="in" filter="wipe(down)">
                                      <p:cBhvr>
                                        <p:cTn id="62" dur="580">
                                          <p:stCondLst>
                                            <p:cond delay="0"/>
                                          </p:stCondLst>
                                        </p:cTn>
                                        <p:tgtEl>
                                          <p:spTgt spid="3074"/>
                                        </p:tgtEl>
                                      </p:cBhvr>
                                    </p:animEffect>
                                    <p:anim calcmode="lin" valueType="num">
                                      <p:cBhvr>
                                        <p:cTn id="63"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64"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65"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66"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67"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68" dur="26">
                                          <p:stCondLst>
                                            <p:cond delay="650"/>
                                          </p:stCondLst>
                                        </p:cTn>
                                        <p:tgtEl>
                                          <p:spTgt spid="3074"/>
                                        </p:tgtEl>
                                      </p:cBhvr>
                                      <p:to x="100000" y="60000"/>
                                    </p:animScale>
                                    <p:animScale>
                                      <p:cBhvr>
                                        <p:cTn id="69" dur="166" decel="50000">
                                          <p:stCondLst>
                                            <p:cond delay="676"/>
                                          </p:stCondLst>
                                        </p:cTn>
                                        <p:tgtEl>
                                          <p:spTgt spid="3074"/>
                                        </p:tgtEl>
                                      </p:cBhvr>
                                      <p:to x="100000" y="100000"/>
                                    </p:animScale>
                                    <p:animScale>
                                      <p:cBhvr>
                                        <p:cTn id="70" dur="26">
                                          <p:stCondLst>
                                            <p:cond delay="1312"/>
                                          </p:stCondLst>
                                        </p:cTn>
                                        <p:tgtEl>
                                          <p:spTgt spid="3074"/>
                                        </p:tgtEl>
                                      </p:cBhvr>
                                      <p:to x="100000" y="80000"/>
                                    </p:animScale>
                                    <p:animScale>
                                      <p:cBhvr>
                                        <p:cTn id="71" dur="166" decel="50000">
                                          <p:stCondLst>
                                            <p:cond delay="1338"/>
                                          </p:stCondLst>
                                        </p:cTn>
                                        <p:tgtEl>
                                          <p:spTgt spid="3074"/>
                                        </p:tgtEl>
                                      </p:cBhvr>
                                      <p:to x="100000" y="100000"/>
                                    </p:animScale>
                                    <p:animScale>
                                      <p:cBhvr>
                                        <p:cTn id="72" dur="26">
                                          <p:stCondLst>
                                            <p:cond delay="1642"/>
                                          </p:stCondLst>
                                        </p:cTn>
                                        <p:tgtEl>
                                          <p:spTgt spid="3074"/>
                                        </p:tgtEl>
                                      </p:cBhvr>
                                      <p:to x="100000" y="90000"/>
                                    </p:animScale>
                                    <p:animScale>
                                      <p:cBhvr>
                                        <p:cTn id="73" dur="166" decel="50000">
                                          <p:stCondLst>
                                            <p:cond delay="1668"/>
                                          </p:stCondLst>
                                        </p:cTn>
                                        <p:tgtEl>
                                          <p:spTgt spid="3074"/>
                                        </p:tgtEl>
                                      </p:cBhvr>
                                      <p:to x="100000" y="100000"/>
                                    </p:animScale>
                                    <p:animScale>
                                      <p:cBhvr>
                                        <p:cTn id="74" dur="26">
                                          <p:stCondLst>
                                            <p:cond delay="1808"/>
                                          </p:stCondLst>
                                        </p:cTn>
                                        <p:tgtEl>
                                          <p:spTgt spid="3074"/>
                                        </p:tgtEl>
                                      </p:cBhvr>
                                      <p:to x="100000" y="95000"/>
                                    </p:animScale>
                                    <p:animScale>
                                      <p:cBhvr>
                                        <p:cTn id="75" dur="166" decel="50000">
                                          <p:stCondLst>
                                            <p:cond delay="1834"/>
                                          </p:stCondLst>
                                        </p:cTn>
                                        <p:tgtEl>
                                          <p:spTgt spid="3074"/>
                                        </p:tgtEl>
                                      </p:cBhvr>
                                      <p:to x="100000" y="100000"/>
                                    </p:animScale>
                                  </p:childTnLst>
                                </p:cTn>
                              </p:par>
                            </p:childTnLst>
                          </p:cTn>
                        </p:par>
                      </p:childTnLst>
                    </p:cTn>
                  </p:par>
                  <p:par>
                    <p:cTn id="76" fill="hold">
                      <p:stCondLst>
                        <p:cond delay="indefinite"/>
                      </p:stCondLst>
                      <p:childTnLst>
                        <p:par>
                          <p:cTn id="77" fill="hold">
                            <p:stCondLst>
                              <p:cond delay="0"/>
                            </p:stCondLst>
                            <p:childTnLst>
                              <p:par>
                                <p:cTn id="78" presetID="26" presetClass="entr" presetSubtype="0" fill="hold" nodeType="clickEffect">
                                  <p:stCondLst>
                                    <p:cond delay="0"/>
                                  </p:stCondLst>
                                  <p:childTnLst>
                                    <p:set>
                                      <p:cBhvr>
                                        <p:cTn id="79" dur="1" fill="hold">
                                          <p:stCondLst>
                                            <p:cond delay="0"/>
                                          </p:stCondLst>
                                        </p:cTn>
                                        <p:tgtEl>
                                          <p:spTgt spid="3080"/>
                                        </p:tgtEl>
                                        <p:attrNameLst>
                                          <p:attrName>style.visibility</p:attrName>
                                        </p:attrNameLst>
                                      </p:cBhvr>
                                      <p:to>
                                        <p:strVal val="visible"/>
                                      </p:to>
                                    </p:set>
                                    <p:animEffect transition="in" filter="wipe(down)">
                                      <p:cBhvr>
                                        <p:cTn id="80" dur="580">
                                          <p:stCondLst>
                                            <p:cond delay="0"/>
                                          </p:stCondLst>
                                        </p:cTn>
                                        <p:tgtEl>
                                          <p:spTgt spid="3080"/>
                                        </p:tgtEl>
                                      </p:cBhvr>
                                    </p:animEffect>
                                    <p:anim calcmode="lin" valueType="num">
                                      <p:cBhvr>
                                        <p:cTn id="81" dur="1822" tmFilter="0,0; 0.14,0.36; 0.43,0.73; 0.71,0.91; 1.0,1.0">
                                          <p:stCondLst>
                                            <p:cond delay="0"/>
                                          </p:stCondLst>
                                        </p:cTn>
                                        <p:tgtEl>
                                          <p:spTgt spid="3080"/>
                                        </p:tgtEl>
                                        <p:attrNameLst>
                                          <p:attrName>ppt_x</p:attrName>
                                        </p:attrNameLst>
                                      </p:cBhvr>
                                      <p:tavLst>
                                        <p:tav tm="0">
                                          <p:val>
                                            <p:strVal val="#ppt_x-0.25"/>
                                          </p:val>
                                        </p:tav>
                                        <p:tav tm="100000">
                                          <p:val>
                                            <p:strVal val="#ppt_x"/>
                                          </p:val>
                                        </p:tav>
                                      </p:tavLst>
                                    </p:anim>
                                    <p:anim calcmode="lin" valueType="num">
                                      <p:cBhvr>
                                        <p:cTn id="82" dur="664" tmFilter="0.0,0.0; 0.25,0.07; 0.50,0.2; 0.75,0.467; 1.0,1.0">
                                          <p:stCondLst>
                                            <p:cond delay="0"/>
                                          </p:stCondLst>
                                        </p:cTn>
                                        <p:tgtEl>
                                          <p:spTgt spid="3080"/>
                                        </p:tgtEl>
                                        <p:attrNameLst>
                                          <p:attrName>ppt_y</p:attrName>
                                        </p:attrNameLst>
                                      </p:cBhvr>
                                      <p:tavLst>
                                        <p:tav tm="0" fmla="#ppt_y-sin(pi*$)/3">
                                          <p:val>
                                            <p:fltVal val="0.5"/>
                                          </p:val>
                                        </p:tav>
                                        <p:tav tm="100000">
                                          <p:val>
                                            <p:fltVal val="1"/>
                                          </p:val>
                                        </p:tav>
                                      </p:tavLst>
                                    </p:anim>
                                    <p:anim calcmode="lin" valueType="num">
                                      <p:cBhvr>
                                        <p:cTn id="83" dur="664" tmFilter="0, 0; 0.125,0.2665; 0.25,0.4; 0.375,0.465; 0.5,0.5;  0.625,0.535; 0.75,0.6; 0.875,0.7335; 1,1">
                                          <p:stCondLst>
                                            <p:cond delay="664"/>
                                          </p:stCondLst>
                                        </p:cTn>
                                        <p:tgtEl>
                                          <p:spTgt spid="3080"/>
                                        </p:tgtEl>
                                        <p:attrNameLst>
                                          <p:attrName>ppt_y</p:attrName>
                                        </p:attrNameLst>
                                      </p:cBhvr>
                                      <p:tavLst>
                                        <p:tav tm="0" fmla="#ppt_y-sin(pi*$)/9">
                                          <p:val>
                                            <p:fltVal val="0"/>
                                          </p:val>
                                        </p:tav>
                                        <p:tav tm="100000">
                                          <p:val>
                                            <p:fltVal val="1"/>
                                          </p:val>
                                        </p:tav>
                                      </p:tavLst>
                                    </p:anim>
                                    <p:anim calcmode="lin" valueType="num">
                                      <p:cBhvr>
                                        <p:cTn id="84" dur="332" tmFilter="0, 0; 0.125,0.2665; 0.25,0.4; 0.375,0.465; 0.5,0.5;  0.625,0.535; 0.75,0.6; 0.875,0.7335; 1,1">
                                          <p:stCondLst>
                                            <p:cond delay="1324"/>
                                          </p:stCondLst>
                                        </p:cTn>
                                        <p:tgtEl>
                                          <p:spTgt spid="3080"/>
                                        </p:tgtEl>
                                        <p:attrNameLst>
                                          <p:attrName>ppt_y</p:attrName>
                                        </p:attrNameLst>
                                      </p:cBhvr>
                                      <p:tavLst>
                                        <p:tav tm="0" fmla="#ppt_y-sin(pi*$)/27">
                                          <p:val>
                                            <p:fltVal val="0"/>
                                          </p:val>
                                        </p:tav>
                                        <p:tav tm="100000">
                                          <p:val>
                                            <p:fltVal val="1"/>
                                          </p:val>
                                        </p:tav>
                                      </p:tavLst>
                                    </p:anim>
                                    <p:anim calcmode="lin" valueType="num">
                                      <p:cBhvr>
                                        <p:cTn id="85" dur="164" tmFilter="0, 0; 0.125,0.2665; 0.25,0.4; 0.375,0.465; 0.5,0.5;  0.625,0.535; 0.75,0.6; 0.875,0.7335; 1,1">
                                          <p:stCondLst>
                                            <p:cond delay="1656"/>
                                          </p:stCondLst>
                                        </p:cTn>
                                        <p:tgtEl>
                                          <p:spTgt spid="3080"/>
                                        </p:tgtEl>
                                        <p:attrNameLst>
                                          <p:attrName>ppt_y</p:attrName>
                                        </p:attrNameLst>
                                      </p:cBhvr>
                                      <p:tavLst>
                                        <p:tav tm="0" fmla="#ppt_y-sin(pi*$)/81">
                                          <p:val>
                                            <p:fltVal val="0"/>
                                          </p:val>
                                        </p:tav>
                                        <p:tav tm="100000">
                                          <p:val>
                                            <p:fltVal val="1"/>
                                          </p:val>
                                        </p:tav>
                                      </p:tavLst>
                                    </p:anim>
                                    <p:animScale>
                                      <p:cBhvr>
                                        <p:cTn id="86" dur="26">
                                          <p:stCondLst>
                                            <p:cond delay="650"/>
                                          </p:stCondLst>
                                        </p:cTn>
                                        <p:tgtEl>
                                          <p:spTgt spid="3080"/>
                                        </p:tgtEl>
                                      </p:cBhvr>
                                      <p:to x="100000" y="60000"/>
                                    </p:animScale>
                                    <p:animScale>
                                      <p:cBhvr>
                                        <p:cTn id="87" dur="166" decel="50000">
                                          <p:stCondLst>
                                            <p:cond delay="676"/>
                                          </p:stCondLst>
                                        </p:cTn>
                                        <p:tgtEl>
                                          <p:spTgt spid="3080"/>
                                        </p:tgtEl>
                                      </p:cBhvr>
                                      <p:to x="100000" y="100000"/>
                                    </p:animScale>
                                    <p:animScale>
                                      <p:cBhvr>
                                        <p:cTn id="88" dur="26">
                                          <p:stCondLst>
                                            <p:cond delay="1312"/>
                                          </p:stCondLst>
                                        </p:cTn>
                                        <p:tgtEl>
                                          <p:spTgt spid="3080"/>
                                        </p:tgtEl>
                                      </p:cBhvr>
                                      <p:to x="100000" y="80000"/>
                                    </p:animScale>
                                    <p:animScale>
                                      <p:cBhvr>
                                        <p:cTn id="89" dur="166" decel="50000">
                                          <p:stCondLst>
                                            <p:cond delay="1338"/>
                                          </p:stCondLst>
                                        </p:cTn>
                                        <p:tgtEl>
                                          <p:spTgt spid="3080"/>
                                        </p:tgtEl>
                                      </p:cBhvr>
                                      <p:to x="100000" y="100000"/>
                                    </p:animScale>
                                    <p:animScale>
                                      <p:cBhvr>
                                        <p:cTn id="90" dur="26">
                                          <p:stCondLst>
                                            <p:cond delay="1642"/>
                                          </p:stCondLst>
                                        </p:cTn>
                                        <p:tgtEl>
                                          <p:spTgt spid="3080"/>
                                        </p:tgtEl>
                                      </p:cBhvr>
                                      <p:to x="100000" y="90000"/>
                                    </p:animScale>
                                    <p:animScale>
                                      <p:cBhvr>
                                        <p:cTn id="91" dur="166" decel="50000">
                                          <p:stCondLst>
                                            <p:cond delay="1668"/>
                                          </p:stCondLst>
                                        </p:cTn>
                                        <p:tgtEl>
                                          <p:spTgt spid="3080"/>
                                        </p:tgtEl>
                                      </p:cBhvr>
                                      <p:to x="100000" y="100000"/>
                                    </p:animScale>
                                    <p:animScale>
                                      <p:cBhvr>
                                        <p:cTn id="92" dur="26">
                                          <p:stCondLst>
                                            <p:cond delay="1808"/>
                                          </p:stCondLst>
                                        </p:cTn>
                                        <p:tgtEl>
                                          <p:spTgt spid="3080"/>
                                        </p:tgtEl>
                                      </p:cBhvr>
                                      <p:to x="100000" y="95000"/>
                                    </p:animScale>
                                    <p:animScale>
                                      <p:cBhvr>
                                        <p:cTn id="93" dur="166" decel="50000">
                                          <p:stCondLst>
                                            <p:cond delay="1834"/>
                                          </p:stCondLst>
                                        </p:cTn>
                                        <p:tgtEl>
                                          <p:spTgt spid="308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8229600" cy="720080"/>
          </a:xfrm>
        </p:spPr>
        <p:txBody>
          <a:bodyPr>
            <a:normAutofit/>
          </a:bodyPr>
          <a:lstStyle/>
          <a:p>
            <a:pPr marL="0" indent="0" algn="ctr">
              <a:buNone/>
            </a:pPr>
            <a:r>
              <a:rPr lang="es-CO" b="1" i="1" u="sng" dirty="0" smtClean="0">
                <a:solidFill>
                  <a:srgbClr val="FF0000"/>
                </a:solidFill>
              </a:rPr>
              <a:t>Un </a:t>
            </a:r>
            <a:r>
              <a:rPr lang="es-CO" b="1" i="1" u="sng" dirty="0">
                <a:solidFill>
                  <a:srgbClr val="FF0000"/>
                </a:solidFill>
              </a:rPr>
              <a:t>cristiano como "palmera</a:t>
            </a:r>
            <a:r>
              <a:rPr lang="es-CO" b="1" i="1" u="sng" dirty="0" smtClean="0">
                <a:solidFill>
                  <a:srgbClr val="FF0000"/>
                </a:solidFill>
              </a:rPr>
              <a:t>".</a:t>
            </a:r>
            <a:endParaRPr lang="es-CO" b="1" i="1" u="sng" dirty="0">
              <a:solidFill>
                <a:srgbClr val="FF0000"/>
              </a:solidFill>
            </a:endParaRPr>
          </a:p>
        </p:txBody>
      </p:sp>
      <p:sp>
        <p:nvSpPr>
          <p:cNvPr id="4" name="3 Rectángulo"/>
          <p:cNvSpPr/>
          <p:nvPr/>
        </p:nvSpPr>
        <p:spPr>
          <a:xfrm>
            <a:off x="179512" y="1418704"/>
            <a:ext cx="5256584" cy="3539430"/>
          </a:xfrm>
          <a:prstGeom prst="rect">
            <a:avLst/>
          </a:prstGeom>
        </p:spPr>
        <p:txBody>
          <a:bodyPr wrap="square">
            <a:spAutoFit/>
          </a:bodyPr>
          <a:lstStyle/>
          <a:p>
            <a:pPr algn="ctr"/>
            <a:r>
              <a:rPr lang="es-CO" sz="2800" dirty="0"/>
              <a:t>La palmera representa adecuadamente la vida de un cristiano (hasta su vejez).  Se levanta derecha en medio de la calcinante arena del desierto, y no muere, pues extrae su sustento de las fuentes de vida que hay debajo de la superficie (RH 1-9-1885</a:t>
            </a:r>
            <a:r>
              <a:rPr lang="es-CO" sz="2800" dirty="0" smtClean="0"/>
              <a:t>).</a:t>
            </a:r>
            <a:endParaRPr lang="es-CO" sz="2800" dirty="0"/>
          </a:p>
        </p:txBody>
      </p:sp>
      <p:sp>
        <p:nvSpPr>
          <p:cNvPr id="5" name="4 Rectángulo"/>
          <p:cNvSpPr/>
          <p:nvPr/>
        </p:nvSpPr>
        <p:spPr>
          <a:xfrm>
            <a:off x="-180528" y="5723207"/>
            <a:ext cx="9144000" cy="954107"/>
          </a:xfrm>
          <a:prstGeom prst="rect">
            <a:avLst/>
          </a:prstGeom>
        </p:spPr>
        <p:txBody>
          <a:bodyPr wrap="square">
            <a:spAutoFit/>
          </a:bodyPr>
          <a:lstStyle/>
          <a:p>
            <a:pPr algn="ctr"/>
            <a:r>
              <a:rPr lang="es-CO" sz="2800" i="1" dirty="0">
                <a:solidFill>
                  <a:srgbClr val="FF0000"/>
                </a:solidFill>
              </a:rPr>
              <a:t>La vejez feliz y productiva de los justos prueba la fidelidad de Dios y demuestra que él cumple sus promesas.</a:t>
            </a:r>
          </a:p>
        </p:txBody>
      </p:sp>
      <p:pic>
        <p:nvPicPr>
          <p:cNvPr id="1028" name="Picture 4" descr="http://t0.gstatic.com/images?q=tbn:ANd9GcS47lLYsyab9LjD1fvD2NlSIbMHYOsw2rYL43AuL8ikjBqVJtTfa2D1KVrMc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1418705"/>
            <a:ext cx="3384376" cy="2730375"/>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5436096" y="4153547"/>
            <a:ext cx="3384376" cy="1569660"/>
          </a:xfrm>
          <a:prstGeom prst="rect">
            <a:avLst/>
          </a:prstGeom>
        </p:spPr>
        <p:txBody>
          <a:bodyPr wrap="square">
            <a:spAutoFit/>
          </a:bodyPr>
          <a:lstStyle/>
          <a:p>
            <a:pPr algn="ctr"/>
            <a:r>
              <a:rPr lang="es-CO" sz="2400" b="1" dirty="0"/>
              <a:t>En el </a:t>
            </a:r>
            <a:r>
              <a:rPr lang="es-CO" sz="2400" b="1" dirty="0" smtClean="0"/>
              <a:t>desierto </a:t>
            </a:r>
            <a:r>
              <a:rPr lang="es-CO" sz="2400" b="1" dirty="0"/>
              <a:t>la palma es </a:t>
            </a:r>
            <a:r>
              <a:rPr lang="es-CO" sz="2400" b="1" dirty="0" smtClean="0"/>
              <a:t>como un </a:t>
            </a:r>
            <a:r>
              <a:rPr lang="es-CO" sz="2400" b="1" dirty="0"/>
              <a:t>oasis que </a:t>
            </a:r>
            <a:r>
              <a:rPr lang="es-CO" sz="2400" b="1" dirty="0" smtClean="0"/>
              <a:t>provee agua, descanso </a:t>
            </a:r>
            <a:r>
              <a:rPr lang="es-CO" sz="2400" b="1" dirty="0"/>
              <a:t>y sombra al </a:t>
            </a:r>
            <a:r>
              <a:rPr lang="es-CO" sz="2400" b="1" dirty="0" smtClean="0"/>
              <a:t>viajero.</a:t>
            </a:r>
            <a:endParaRPr lang="es-CO" sz="2400" b="1" dirty="0"/>
          </a:p>
        </p:txBody>
      </p:sp>
    </p:spTree>
    <p:extLst>
      <p:ext uri="{BB962C8B-B14F-4D97-AF65-F5344CB8AC3E}">
        <p14:creationId xmlns:p14="http://schemas.microsoft.com/office/powerpoint/2010/main" val="889922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80">
                                          <p:stCondLst>
                                            <p:cond delay="0"/>
                                          </p:stCondLst>
                                        </p:cTn>
                                        <p:tgtEl>
                                          <p:spTgt spid="5"/>
                                        </p:tgtEl>
                                      </p:cBhvr>
                                    </p:animEffect>
                                    <p:anim calcmode="lin" valueType="num">
                                      <p:cBhvr>
                                        <p:cTn id="15"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0" dur="26">
                                          <p:stCondLst>
                                            <p:cond delay="650"/>
                                          </p:stCondLst>
                                        </p:cTn>
                                        <p:tgtEl>
                                          <p:spTgt spid="5"/>
                                        </p:tgtEl>
                                      </p:cBhvr>
                                      <p:to x="100000" y="60000"/>
                                    </p:animScale>
                                    <p:animScale>
                                      <p:cBhvr>
                                        <p:cTn id="21" dur="166" decel="50000">
                                          <p:stCondLst>
                                            <p:cond delay="676"/>
                                          </p:stCondLst>
                                        </p:cTn>
                                        <p:tgtEl>
                                          <p:spTgt spid="5"/>
                                        </p:tgtEl>
                                      </p:cBhvr>
                                      <p:to x="100000" y="100000"/>
                                    </p:animScale>
                                    <p:animScale>
                                      <p:cBhvr>
                                        <p:cTn id="22" dur="26">
                                          <p:stCondLst>
                                            <p:cond delay="1312"/>
                                          </p:stCondLst>
                                        </p:cTn>
                                        <p:tgtEl>
                                          <p:spTgt spid="5"/>
                                        </p:tgtEl>
                                      </p:cBhvr>
                                      <p:to x="100000" y="80000"/>
                                    </p:animScale>
                                    <p:animScale>
                                      <p:cBhvr>
                                        <p:cTn id="23" dur="166" decel="50000">
                                          <p:stCondLst>
                                            <p:cond delay="1338"/>
                                          </p:stCondLst>
                                        </p:cTn>
                                        <p:tgtEl>
                                          <p:spTgt spid="5"/>
                                        </p:tgtEl>
                                      </p:cBhvr>
                                      <p:to x="100000" y="100000"/>
                                    </p:animScale>
                                    <p:animScale>
                                      <p:cBhvr>
                                        <p:cTn id="24" dur="26">
                                          <p:stCondLst>
                                            <p:cond delay="1642"/>
                                          </p:stCondLst>
                                        </p:cTn>
                                        <p:tgtEl>
                                          <p:spTgt spid="5"/>
                                        </p:tgtEl>
                                      </p:cBhvr>
                                      <p:to x="100000" y="90000"/>
                                    </p:animScale>
                                    <p:animScale>
                                      <p:cBhvr>
                                        <p:cTn id="25" dur="166" decel="50000">
                                          <p:stCondLst>
                                            <p:cond delay="1668"/>
                                          </p:stCondLst>
                                        </p:cTn>
                                        <p:tgtEl>
                                          <p:spTgt spid="5"/>
                                        </p:tgtEl>
                                      </p:cBhvr>
                                      <p:to x="100000" y="100000"/>
                                    </p:animScale>
                                    <p:animScale>
                                      <p:cBhvr>
                                        <p:cTn id="26" dur="26">
                                          <p:stCondLst>
                                            <p:cond delay="1808"/>
                                          </p:stCondLst>
                                        </p:cTn>
                                        <p:tgtEl>
                                          <p:spTgt spid="5"/>
                                        </p:tgtEl>
                                      </p:cBhvr>
                                      <p:to x="100000" y="95000"/>
                                    </p:animScale>
                                    <p:animScale>
                                      <p:cBhvr>
                                        <p:cTn id="27" dur="166" decel="50000">
                                          <p:stCondLst>
                                            <p:cond delay="1834"/>
                                          </p:stCondLst>
                                        </p:cTn>
                                        <p:tgtEl>
                                          <p:spTgt spid="5"/>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ircle(in)">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3672408"/>
          </a:xfrm>
        </p:spPr>
        <p:txBody>
          <a:bodyPr>
            <a:normAutofit fontScale="92500" lnSpcReduction="20000"/>
          </a:bodyPr>
          <a:lstStyle/>
          <a:p>
            <a:pPr marL="0" indent="0" algn="ctr">
              <a:buNone/>
            </a:pPr>
            <a:r>
              <a:rPr lang="es-CO" b="1" i="1" u="sng" dirty="0">
                <a:solidFill>
                  <a:srgbClr val="FF0000"/>
                </a:solidFill>
              </a:rPr>
              <a:t>El </a:t>
            </a:r>
            <a:r>
              <a:rPr lang="es-CO" b="1" i="1" u="sng" dirty="0" smtClean="0">
                <a:solidFill>
                  <a:srgbClr val="FF0000"/>
                </a:solidFill>
              </a:rPr>
              <a:t>anciano, </a:t>
            </a:r>
            <a:r>
              <a:rPr lang="es-CO" b="1" i="1" u="sng" dirty="0">
                <a:solidFill>
                  <a:srgbClr val="FF0000"/>
                </a:solidFill>
              </a:rPr>
              <a:t>una palmera en el desierto.</a:t>
            </a:r>
          </a:p>
          <a:p>
            <a:pPr marL="0" indent="0" algn="ctr">
              <a:buNone/>
            </a:pPr>
            <a:r>
              <a:rPr lang="es-CO" dirty="0" smtClean="0"/>
              <a:t>Como </a:t>
            </a:r>
            <a:r>
              <a:rPr lang="es-CO" dirty="0"/>
              <a:t>la palmera que extrae alimento de las fuentes de agua viva se mantiene verde y floreciente en medio del desierto, también el </a:t>
            </a:r>
            <a:r>
              <a:rPr lang="es-CO" dirty="0" smtClean="0"/>
              <a:t>anciano </a:t>
            </a:r>
            <a:r>
              <a:rPr lang="es-CO" dirty="0"/>
              <a:t>puede extraer ricas provisiones de gracia de la fuente del amor de Dios, y así guiar a las almas cansadas que estáis abrumadas de desasosiego y casi por perecer en el desierto del pecado, a las aguas de las que pueden tomar y vivir</a:t>
            </a:r>
            <a:r>
              <a:rPr lang="es-CO" dirty="0" smtClean="0"/>
              <a:t>.</a:t>
            </a:r>
            <a:endParaRPr lang="es-CO" dirty="0"/>
          </a:p>
        </p:txBody>
      </p:sp>
      <p:sp>
        <p:nvSpPr>
          <p:cNvPr id="4" name="3 Rectángulo"/>
          <p:cNvSpPr/>
          <p:nvPr/>
        </p:nvSpPr>
        <p:spPr>
          <a:xfrm>
            <a:off x="251520" y="4218377"/>
            <a:ext cx="6264696" cy="2677656"/>
          </a:xfrm>
          <a:prstGeom prst="rect">
            <a:avLst/>
          </a:prstGeom>
        </p:spPr>
        <p:txBody>
          <a:bodyPr wrap="square">
            <a:spAutoFit/>
          </a:bodyPr>
          <a:lstStyle/>
          <a:p>
            <a:pPr algn="ctr"/>
            <a:r>
              <a:rPr lang="es-CO" sz="2000" dirty="0"/>
              <a:t> </a:t>
            </a:r>
            <a:r>
              <a:rPr lang="es-CO" sz="2800" i="1" dirty="0"/>
              <a:t>El anciano siempre conduce a sus prójimos a Jesús</a:t>
            </a:r>
            <a:r>
              <a:rPr lang="es-CO" sz="2800" dirty="0"/>
              <a:t>, el cual invita: "Si alguno tiene sed, venga a mí y beba".  Esta fuente nunca nos engaña; podemos sacar agua de ella vez tras </a:t>
            </a:r>
            <a:r>
              <a:rPr lang="es-CO" sz="2800" dirty="0" smtClean="0"/>
              <a:t>vez. </a:t>
            </a:r>
            <a:endParaRPr lang="es-CO" sz="2800" dirty="0"/>
          </a:p>
          <a:p>
            <a:pPr algn="ctr"/>
            <a:r>
              <a:rPr lang="es-CO" sz="2800" dirty="0">
                <a:solidFill>
                  <a:srgbClr val="FF0000"/>
                </a:solidFill>
              </a:rPr>
              <a:t>(ST 26-10-1904</a:t>
            </a:r>
            <a:r>
              <a:rPr lang="es-CO" sz="2800" dirty="0" smtClean="0">
                <a:solidFill>
                  <a:srgbClr val="FF0000"/>
                </a:solidFill>
              </a:rPr>
              <a:t>).</a:t>
            </a:r>
            <a:endParaRPr lang="es-CO" sz="2800" dirty="0">
              <a:solidFill>
                <a:srgbClr val="FF0000"/>
              </a:solidFill>
            </a:endParaRPr>
          </a:p>
        </p:txBody>
      </p:sp>
      <p:pic>
        <p:nvPicPr>
          <p:cNvPr id="2050" name="Picture 2" descr="http://4.bp.blogspot.com/_JsoZQKzajpQ/S5wbPJNxJcI/AAAAAAAABVM/MORZklvJ7y8/s320/114-22065_Agua-viva-Posters-270x3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218377"/>
            <a:ext cx="2376264" cy="2409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7521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2050"/>
                                        </p:tgtEl>
                                        <p:attrNameLst>
                                          <p:attrName>style.visibility</p:attrName>
                                        </p:attrNameLst>
                                      </p:cBhvr>
                                      <p:to>
                                        <p:strVal val="visible"/>
                                      </p:to>
                                    </p:set>
                                    <p:anim calcmode="lin" valueType="num">
                                      <p:cBhvr>
                                        <p:cTn id="21" dur="1000" fill="hold"/>
                                        <p:tgtEl>
                                          <p:spTgt spid="2050"/>
                                        </p:tgtEl>
                                        <p:attrNameLst>
                                          <p:attrName>ppt_w</p:attrName>
                                        </p:attrNameLst>
                                      </p:cBhvr>
                                      <p:tavLst>
                                        <p:tav tm="0">
                                          <p:val>
                                            <p:fltVal val="0"/>
                                          </p:val>
                                        </p:tav>
                                        <p:tav tm="100000">
                                          <p:val>
                                            <p:strVal val="#ppt_w"/>
                                          </p:val>
                                        </p:tav>
                                      </p:tavLst>
                                    </p:anim>
                                    <p:anim calcmode="lin" valueType="num">
                                      <p:cBhvr>
                                        <p:cTn id="22" dur="1000" fill="hold"/>
                                        <p:tgtEl>
                                          <p:spTgt spid="2050"/>
                                        </p:tgtEl>
                                        <p:attrNameLst>
                                          <p:attrName>ppt_h</p:attrName>
                                        </p:attrNameLst>
                                      </p:cBhvr>
                                      <p:tavLst>
                                        <p:tav tm="0">
                                          <p:val>
                                            <p:fltVal val="0"/>
                                          </p:val>
                                        </p:tav>
                                        <p:tav tm="100000">
                                          <p:val>
                                            <p:strVal val="#ppt_h"/>
                                          </p:val>
                                        </p:tav>
                                      </p:tavLst>
                                    </p:anim>
                                    <p:anim calcmode="lin" valueType="num">
                                      <p:cBhvr>
                                        <p:cTn id="23" dur="1000" fill="hold"/>
                                        <p:tgtEl>
                                          <p:spTgt spid="2050"/>
                                        </p:tgtEl>
                                        <p:attrNameLst>
                                          <p:attrName>style.rotation</p:attrName>
                                        </p:attrNameLst>
                                      </p:cBhvr>
                                      <p:tavLst>
                                        <p:tav tm="0">
                                          <p:val>
                                            <p:fltVal val="90"/>
                                          </p:val>
                                        </p:tav>
                                        <p:tav tm="100000">
                                          <p:val>
                                            <p:fltVal val="0"/>
                                          </p:val>
                                        </p:tav>
                                      </p:tavLst>
                                    </p:anim>
                                    <p:animEffect transition="in" filter="fade">
                                      <p:cBhvr>
                                        <p:cTn id="24" dur="1000"/>
                                        <p:tgtEl>
                                          <p:spTgt spid="2050"/>
                                        </p:tgtEl>
                                      </p:cBhvr>
                                    </p:animEffect>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down)">
                                      <p:cBhvr>
                                        <p:cTn id="29" dur="580">
                                          <p:stCondLst>
                                            <p:cond delay="0"/>
                                          </p:stCondLst>
                                        </p:cTn>
                                        <p:tgtEl>
                                          <p:spTgt spid="4"/>
                                        </p:tgtEl>
                                      </p:cBhvr>
                                    </p:animEffect>
                                    <p:anim calcmode="lin" valueType="num">
                                      <p:cBhvr>
                                        <p:cTn id="30"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35" dur="26">
                                          <p:stCondLst>
                                            <p:cond delay="650"/>
                                          </p:stCondLst>
                                        </p:cTn>
                                        <p:tgtEl>
                                          <p:spTgt spid="4"/>
                                        </p:tgtEl>
                                      </p:cBhvr>
                                      <p:to x="100000" y="60000"/>
                                    </p:animScale>
                                    <p:animScale>
                                      <p:cBhvr>
                                        <p:cTn id="36" dur="166" decel="50000">
                                          <p:stCondLst>
                                            <p:cond delay="676"/>
                                          </p:stCondLst>
                                        </p:cTn>
                                        <p:tgtEl>
                                          <p:spTgt spid="4"/>
                                        </p:tgtEl>
                                      </p:cBhvr>
                                      <p:to x="100000" y="100000"/>
                                    </p:animScale>
                                    <p:animScale>
                                      <p:cBhvr>
                                        <p:cTn id="37" dur="26">
                                          <p:stCondLst>
                                            <p:cond delay="1312"/>
                                          </p:stCondLst>
                                        </p:cTn>
                                        <p:tgtEl>
                                          <p:spTgt spid="4"/>
                                        </p:tgtEl>
                                      </p:cBhvr>
                                      <p:to x="100000" y="80000"/>
                                    </p:animScale>
                                    <p:animScale>
                                      <p:cBhvr>
                                        <p:cTn id="38" dur="166" decel="50000">
                                          <p:stCondLst>
                                            <p:cond delay="1338"/>
                                          </p:stCondLst>
                                        </p:cTn>
                                        <p:tgtEl>
                                          <p:spTgt spid="4"/>
                                        </p:tgtEl>
                                      </p:cBhvr>
                                      <p:to x="100000" y="100000"/>
                                    </p:animScale>
                                    <p:animScale>
                                      <p:cBhvr>
                                        <p:cTn id="39" dur="26">
                                          <p:stCondLst>
                                            <p:cond delay="1642"/>
                                          </p:stCondLst>
                                        </p:cTn>
                                        <p:tgtEl>
                                          <p:spTgt spid="4"/>
                                        </p:tgtEl>
                                      </p:cBhvr>
                                      <p:to x="100000" y="90000"/>
                                    </p:animScale>
                                    <p:animScale>
                                      <p:cBhvr>
                                        <p:cTn id="40" dur="166" decel="50000">
                                          <p:stCondLst>
                                            <p:cond delay="1668"/>
                                          </p:stCondLst>
                                        </p:cTn>
                                        <p:tgtEl>
                                          <p:spTgt spid="4"/>
                                        </p:tgtEl>
                                      </p:cBhvr>
                                      <p:to x="100000" y="100000"/>
                                    </p:animScale>
                                    <p:animScale>
                                      <p:cBhvr>
                                        <p:cTn id="41" dur="26">
                                          <p:stCondLst>
                                            <p:cond delay="1808"/>
                                          </p:stCondLst>
                                        </p:cTn>
                                        <p:tgtEl>
                                          <p:spTgt spid="4"/>
                                        </p:tgtEl>
                                      </p:cBhvr>
                                      <p:to x="100000" y="95000"/>
                                    </p:animScale>
                                    <p:animScale>
                                      <p:cBhvr>
                                        <p:cTn id="42"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fontScale="90000"/>
          </a:bodyPr>
          <a:lstStyle/>
          <a:p>
            <a:r>
              <a:rPr lang="es-CO" b="1" i="1" dirty="0" smtClean="0">
                <a:solidFill>
                  <a:srgbClr val="FF0000"/>
                </a:solidFill>
              </a:rPr>
              <a:t>¿Qué consejos hay en la Biblia para las personas de la tercera edad?</a:t>
            </a:r>
            <a:endParaRPr lang="es-CO" b="1" i="1" dirty="0">
              <a:solidFill>
                <a:srgbClr val="FF0000"/>
              </a:solidFill>
            </a:endParaRPr>
          </a:p>
        </p:txBody>
      </p:sp>
      <p:sp>
        <p:nvSpPr>
          <p:cNvPr id="3" name="2 Marcador de contenido"/>
          <p:cNvSpPr>
            <a:spLocks noGrp="1"/>
          </p:cNvSpPr>
          <p:nvPr>
            <p:ph idx="1"/>
          </p:nvPr>
        </p:nvSpPr>
        <p:spPr>
          <a:xfrm>
            <a:off x="457200" y="1600200"/>
            <a:ext cx="8229600" cy="5069160"/>
          </a:xfrm>
        </p:spPr>
        <p:txBody>
          <a:bodyPr>
            <a:normAutofit/>
          </a:bodyPr>
          <a:lstStyle/>
          <a:p>
            <a:pPr marL="0" indent="0" algn="ctr">
              <a:buNone/>
            </a:pPr>
            <a:r>
              <a:rPr lang="es-CO" dirty="0" smtClean="0">
                <a:solidFill>
                  <a:srgbClr val="FF0000"/>
                </a:solidFill>
              </a:rPr>
              <a:t>Tito 2:2-5</a:t>
            </a:r>
            <a:r>
              <a:rPr lang="es-CO" dirty="0" smtClean="0"/>
              <a:t>. "</a:t>
            </a:r>
            <a:r>
              <a:rPr lang="es-CO" i="1" dirty="0" smtClean="0"/>
              <a:t>Que </a:t>
            </a:r>
            <a:r>
              <a:rPr lang="es-CO" i="1" dirty="0"/>
              <a:t>los ancianos sean sobrios, serios, prudentes, sanos en la fe, en el amor, en la paciencia</a:t>
            </a:r>
            <a:r>
              <a:rPr lang="es-CO" dirty="0"/>
              <a:t>. </a:t>
            </a:r>
            <a:endParaRPr lang="es-CO" dirty="0" smtClean="0"/>
          </a:p>
          <a:p>
            <a:pPr marL="0" indent="0" algn="ctr">
              <a:buNone/>
            </a:pPr>
            <a:r>
              <a:rPr lang="es-CO" i="1" dirty="0" smtClean="0"/>
              <a:t>Las </a:t>
            </a:r>
            <a:r>
              <a:rPr lang="es-CO" i="1" dirty="0"/>
              <a:t>ancianas asimismo sean reverentes en su porte; no calumniadoras, no esclavas del vino, maestras del bien; que enseñen a las mujeres jóvenes a amar a sus maridos y a sus hijos, a ser prudentes, castas, cuidadosas de su casa, buenas, sujetas a sus maridos, para que la palabra de Dios no sea blasfemada".</a:t>
            </a:r>
          </a:p>
          <a:p>
            <a:endParaRPr lang="es-CO" dirty="0"/>
          </a:p>
        </p:txBody>
      </p:sp>
    </p:spTree>
    <p:extLst>
      <p:ext uri="{BB962C8B-B14F-4D97-AF65-F5344CB8AC3E}">
        <p14:creationId xmlns:p14="http://schemas.microsoft.com/office/powerpoint/2010/main" val="60678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07975" y="183563"/>
            <a:ext cx="7856041" cy="720080"/>
          </a:xfrm>
        </p:spPr>
        <p:txBody>
          <a:bodyPr>
            <a:normAutofit/>
          </a:bodyPr>
          <a:lstStyle/>
          <a:p>
            <a:pPr marL="0" indent="0" algn="ctr">
              <a:buNone/>
            </a:pPr>
            <a:r>
              <a:rPr lang="es-CO" sz="3600" b="1" i="1" u="sng" dirty="0">
                <a:solidFill>
                  <a:srgbClr val="FF0000"/>
                </a:solidFill>
              </a:rPr>
              <a:t>La Biblia habla sobre la </a:t>
            </a:r>
            <a:r>
              <a:rPr lang="es-CO" sz="3600" b="1" i="1" u="sng" dirty="0" smtClean="0">
                <a:solidFill>
                  <a:srgbClr val="FF0000"/>
                </a:solidFill>
              </a:rPr>
              <a:t>Vejez</a:t>
            </a:r>
            <a:endParaRPr lang="es-CO" sz="3600" b="1" i="1" u="sng" dirty="0">
              <a:solidFill>
                <a:srgbClr val="FF0000"/>
              </a:solidFill>
            </a:endParaRPr>
          </a:p>
        </p:txBody>
      </p:sp>
      <p:sp>
        <p:nvSpPr>
          <p:cNvPr id="5" name="4 Rectángulo"/>
          <p:cNvSpPr/>
          <p:nvPr/>
        </p:nvSpPr>
        <p:spPr>
          <a:xfrm>
            <a:off x="251520" y="1124744"/>
            <a:ext cx="5400600" cy="3724096"/>
          </a:xfrm>
          <a:prstGeom prst="rect">
            <a:avLst/>
          </a:prstGeom>
        </p:spPr>
        <p:txBody>
          <a:bodyPr wrap="square">
            <a:spAutoFit/>
          </a:bodyPr>
          <a:lstStyle/>
          <a:p>
            <a:pPr algn="ctr"/>
            <a:r>
              <a:rPr lang="es-CO" sz="3200" b="1" dirty="0">
                <a:solidFill>
                  <a:srgbClr val="FF0000"/>
                </a:solidFill>
              </a:rPr>
              <a:t>Salmo 37:25. </a:t>
            </a:r>
            <a:r>
              <a:rPr lang="es-CO" sz="3200" dirty="0"/>
              <a:t> Yo he sido joven y he envejecido; </a:t>
            </a:r>
            <a:r>
              <a:rPr lang="es-CO" sz="3600" u="sng" dirty="0"/>
              <a:t>pero no he visto a un justo desamparado</a:t>
            </a:r>
            <a:r>
              <a:rPr lang="es-CO" sz="3200" dirty="0"/>
              <a:t>, ni a sus descendientes </a:t>
            </a:r>
            <a:r>
              <a:rPr lang="es-CO" sz="3200" i="1" u="sng" dirty="0"/>
              <a:t>mendigando pan</a:t>
            </a:r>
            <a:r>
              <a:rPr lang="es-CO" sz="3200" dirty="0" smtClean="0"/>
              <a:t>.</a:t>
            </a:r>
            <a:r>
              <a:rPr lang="es-CO" sz="3200" dirty="0"/>
              <a:t/>
            </a:r>
            <a:br>
              <a:rPr lang="es-CO" sz="3200" dirty="0"/>
            </a:br>
            <a:endParaRPr lang="es-CO" sz="3200" dirty="0"/>
          </a:p>
        </p:txBody>
      </p:sp>
      <p:sp>
        <p:nvSpPr>
          <p:cNvPr id="6" name="5 Rectángulo"/>
          <p:cNvSpPr/>
          <p:nvPr/>
        </p:nvSpPr>
        <p:spPr>
          <a:xfrm>
            <a:off x="251520" y="4365104"/>
            <a:ext cx="8568952" cy="2677656"/>
          </a:xfrm>
          <a:prstGeom prst="rect">
            <a:avLst/>
          </a:prstGeom>
        </p:spPr>
        <p:txBody>
          <a:bodyPr wrap="square">
            <a:spAutoFit/>
          </a:bodyPr>
          <a:lstStyle/>
          <a:p>
            <a:pPr algn="ctr"/>
            <a:r>
              <a:rPr lang="es-CO" sz="2800" dirty="0">
                <a:solidFill>
                  <a:srgbClr val="FF0000"/>
                </a:solidFill>
              </a:rPr>
              <a:t>Salmo </a:t>
            </a:r>
            <a:r>
              <a:rPr lang="es-CO" sz="2800" dirty="0" smtClean="0">
                <a:solidFill>
                  <a:srgbClr val="FF0000"/>
                </a:solidFill>
              </a:rPr>
              <a:t>71:9.</a:t>
            </a:r>
            <a:r>
              <a:rPr lang="es-CO" sz="2800" dirty="0" smtClean="0"/>
              <a:t> </a:t>
            </a:r>
            <a:r>
              <a:rPr lang="es-CO" sz="2800" dirty="0"/>
              <a:t>No me </a:t>
            </a:r>
            <a:r>
              <a:rPr lang="es-CO" sz="2800" i="1" u="sng" dirty="0"/>
              <a:t>deseches en el tiempo de la vejez</a:t>
            </a:r>
            <a:r>
              <a:rPr lang="es-CO" sz="2800" dirty="0"/>
              <a:t>; no me </a:t>
            </a:r>
            <a:r>
              <a:rPr lang="es-CO" sz="2800" i="1" u="sng" dirty="0"/>
              <a:t>desampares</a:t>
            </a:r>
            <a:r>
              <a:rPr lang="es-CO" sz="2800" dirty="0"/>
              <a:t> cuando mi fuerza se acabe.</a:t>
            </a:r>
            <a:r>
              <a:rPr lang="es-CO" sz="2800" dirty="0">
                <a:solidFill>
                  <a:srgbClr val="FF0000"/>
                </a:solidFill>
              </a:rPr>
              <a:t> </a:t>
            </a:r>
            <a:r>
              <a:rPr lang="es-CO" sz="2800" dirty="0" smtClean="0">
                <a:solidFill>
                  <a:srgbClr val="FF0000"/>
                </a:solidFill>
              </a:rPr>
              <a:t>Verso 18</a:t>
            </a:r>
            <a:r>
              <a:rPr lang="es-CO" sz="2800" dirty="0" smtClean="0"/>
              <a:t> </a:t>
            </a:r>
            <a:r>
              <a:rPr lang="es-CO" sz="2800" dirty="0"/>
              <a:t>Aun en la </a:t>
            </a:r>
            <a:r>
              <a:rPr lang="es-CO" sz="2800" i="1" u="sng" dirty="0"/>
              <a:t>vejez</a:t>
            </a:r>
            <a:r>
              <a:rPr lang="es-CO" sz="2800" dirty="0"/>
              <a:t> y en las </a:t>
            </a:r>
            <a:r>
              <a:rPr lang="es-CO" sz="2800" i="1" u="sng" dirty="0"/>
              <a:t>canas</a:t>
            </a:r>
            <a:r>
              <a:rPr lang="es-CO" sz="2800" dirty="0"/>
              <a:t>, no me desampares, oh Dios, hasta que proclame a la posteridad las proezas de tu brazo, tu poderío a todos los que han de venir.</a:t>
            </a:r>
            <a:br>
              <a:rPr lang="es-CO" sz="2800" dirty="0"/>
            </a:br>
            <a:endParaRPr lang="es-CO" sz="2800" dirty="0"/>
          </a:p>
        </p:txBody>
      </p:sp>
      <p:sp>
        <p:nvSpPr>
          <p:cNvPr id="7" name="AutoShape 2" descr="data:image/jpeg;base64,/9j/4AAQSkZJRgABAQAAAQABAAD/2wCEAAkGBhQSERUUExQUFRUUGBgYFRcXFxgXFxwVFBcYFRcUGhcXHCYeGBkjGRYVHy8gJCcpLCwsFR4xNTAqNScrLCkBCQoKDgwOFw8PGikcHBwpKSkpLCkpKSwpKSwpKSkpKSkpKSkpKSkpKSwpLCkpKSkpKSwpKSwpKSkpKSksKSkpLP/AABEIAPYAzQMBIgACEQEDEQH/xAAbAAABBQEBAAAAAAAAAAAAAAADAQIEBQYAB//EADwQAAEDAgMFBgQEBgEFAQAAAAEAAhEDIQQSMQVBUWFxEyKBkaHwBrHB0SMyQnIUUmKi4fGCQ1OSssIz/8QAGgEAAwEBAQEAAAAAAAAAAAAAAAECAwQFBv/EACQRAQEAAgEEAgIDAQAAAAAAAAABAhEDEhMhMUFRBGEjUoEi/9oADAMBAAIRAxEAPwD3FIV0oOJxGUc9wStkm6cmwtoY4U2nUnkC4+Queih0LgEg33EXve/ApvZk6mSpTGe9FwZ53kv6b6mMK6ANYEarKbc2yXO7JpsPznWb2b91N+Itrls02G8S48J0HX/Cy9Fi6OLj+aztONnX3qLXpy9h1E3J9ApOKN0EnutPAldTNCF7cHkoNV8PHvdBT83ec47nO+g+igPq/iDjH1ASMXGVDY/0et03JLGzvv47k7E07NP9H1KJVqZKZdH5WwP3OkD6no0pGi4xwjINwv17zY8I9VEae6/jJUehiRkJvqY6EuP1XMr2qdSPObpkjVHfP6lC2jW1TnO7niqvH4g3HHX6/JARNqvm3uIt8z5qo7JWOIkmfBAqMVEhuZA6+/sgmhN1NbSk8gnlieiQP4UIlPAgj3ClNoIrGbojx+yNHEUYAJhwCn+M+K7pHvwS0FbUwkHct1sDA9jRaBcuh7r6FwEDwbHqs9s3A9rVa0iZN4/lF3ell6DTwmcDMGDhmaNDuEjRd34mGt5OX8jL1jHuWIxAYJPkq9gLiSdT78klV5cZ+tuiPRpr5/kzud1PT0ZOmbOZThV23NrCjTJF3GzR9eiJtTaYpgdbttmI5em/5hYnH4h1R2ZxuRpoBxgbrrTj49otNa8lrzPedJnmd/mkLodHRAqOOg6n7JzzddkZuxz4PgPogCr3OhN/Ld4oe0yTUPID1lI+qOyYB+o7uoToQqhJ03uUciajuR+5Uxws48I9XAKHiXgOfG9w8gEjS3S7I0cI/uj7pdos7hbe0+Z19IHhzRMHAbJIBymOM7yOgPqEHa74pn9o9QFJsmHw0ypGHdLHnmD4yVGxroAA4Dz1Kl4T/wDJ53W+qskGo+3vqqvHaDn8h/n5KzDTbmq/EsJIHC3knCBNNAqUpNlLqBGpYWOqvRIQw0WRBh+SnDCO4IrcORqCikrzhwU8YdWFIQ4OgGCDDhLTBmCNCOSk4jBk9/LTAeM0MLIAJj8jXEtvaCptNTPw3JMbQG8Kz7GNys/h/Z4fVDnNlrbxMXtG46a8FWMuV1Bbr2P8M7LGWQA11815JHdiTuIINuZlaM4YjRs89fWFzMOGOeWuY06xOpMfl1vEb4sqzHbWLSBJEcL8OC9LHLHp1jfTi5MMplux7PTphdicU2m2Xae7JKtdrRJPT35+Sxe2trGs4xZsebdxPM3PIGN5XzWGD0/3QsftQ1qsnQEkDwF/T0Ci4tybSpzJXVmX98F244yeGduwsLT1O9ONz74otFuqjz3iPe9UQG1W3J6eglVWz3kvgzYHpcCw8yrfaF78LHyVNQrhridALnTd1QEyq0mk88I+c/RVzGFz2xclwA8teg3qZg9oNqDJH5jpocgJAPrPiFLGBa1j+wJmo3L3ps1354tYkADxN1O1aVNTFB1QFpOVgLWcwCCSf3Ek+KXaOIlrp5BRKNJzHFrhdpuPIj0CDjsVd7RpI+6eiUuKq5nDy8rKzwxik7r9wqoMuFc02/gn933TJBcYaq95up2LdaPPqfYHgo9HD5um/wCyqE7DUf1eX3UpkBEbS3aIv8NzVEY0g70yre021RzQXdnzCkwWNsnlvX30RBSUnFbMqUw0vAGa4uCYEXgGRqNdZQaPQLjDAXXtEkC/LRbnZ2zBTYGi/Hqbkn5+KpvhrZeaXmZ0aAP07/X5LaU6cUxppqfku/hw6Zu/Lj5s93X0ye3mBjTpJsAdCfK3VZnEPMCLa2Hhwv58lP8AiHG9rUOU91thzO89JVeKRXNy5TLLw34pccXtWLxbKgeTJFMOkEWkA5jzBHdvzWLbXmoW8gB9zzTGbSe1n5iO0iR/SIPlb1UfAtHa5pmRmPKcwDfIDzXHjjqN7VyyjbVds7ZzsUw1qdQFtEk9m2SamScwPDvNgDfeYsmOrKs+E69TBvqVKcuDqtTPTJiQXEgidCPX52kfZFR5Y01AA9wBIAiC6XBscQCAeYQNo1slQcTKsjtVmIIxFJuVlUk5Tq14s9rhueDMjmsxt3ExU98U/kelu92ZkRx85WQfUDzUBP5nBgbH6ZnPPGAtPgXWA4EfVU+CoBtWTzkazuB4yL+imnD9n7MdGaHf1iTYF0ZZFtL+PitPsDZtU1JEkHvNJgkSNdI+V/ELsBj2D8wBIAFoMt5WuPzW3W1Qz8V9jWNOkRlFonW5521hZZ5dMdHHj1XR/wAdYSi2myq0ZaubLUbGsiZnkW+vJeeVnkvd74fdbv4uxWbDuLwcxLS0RpLgJJ3bx/yWFrN7x/4/Qq+LPqm0c2HRloGmzTx+YU6lUhp5GfWw84CjM/KOp+i59SG9b/4WrFHc0uPEn2SpbKMCB75puHpwJOp9wpFMqklYxPDAisdyXE8ktmE9o92urN+EwxAipUYS2SHMa+Hd3u5mOE3JvG4qNDMkZXF82OYBsRqQWEkzwI13Qg5Cp9qhnZqy2LsN+KrNpsBJP5jua3e48PruWj+C/hOlWpur4kltNv5RmytIFi5ztYm1o0K9EpDD4SgXtaylSaMxyiJ4c3E7t5lLqg0xj9hfw7xSJaCBmYWxJAtIbaRuPBVHxNtdzGBgPefJJFu4TAPjfyKqfifav8biO1qAgMP4QBhzGi4Ic0ghx1JB1KgVsW6oZeS50AEmJsI4Lp72Vx1WHam9osDokc8Df8lIyjkmlg4LFqtsXigWtAEGPYPQSi7AEudPK3n/AJ9hJ/DDdxIPmPp80/YzPxI3EHyBlQpbubZQqVSHPETceoHvxU2s76hQXt/EPNoPkSPlCAi1Kv8ADVjU/wCjVyiu0fpeLMrt5/pcN9t5VR8UDLUA5eHEEcoPqr/FQSQ4Ag2INwQRBBG8RPmVnMZhS+m7DiTVogvwxNzUoC7qJ4vZqOI6pb1T1uLHA4gFtjo1p9CZ9FT7aqmnUBpOLiL1BFo1GXeeu/qk+G8zsO9wEudpxyrR0fhs4iiHNEOIsHd1wPEHgY5dCozy1dNMMNzdZrYePqdm2sMzmjNncATlLSMtOROVuTMLiNDrdW2Ix9FzmOh7ZaCTEnQSJ37rqdsj4DbVp1Wfi4XFNgVmg/hvBuyrkBhzHQbtNjmCk4nYzaDqTK5YwkFoc50UzDTBDyBBkCxvfxXLlu7jsmWM1dLAbZp0qDi1jqlLKS81Mnfm3ZkG5EARG89V59WImRpb/S03xUaTKbG0qnaCplLMhBY2nTJaZcLOcXt0ncZjfl3iT5f5XVw4XGeXJz8kyvgxrZHifJKygScx03fQolGnIM+P298UcNXRI5wgyd6PhxluDfmAdbbxCI2hzTuzQRunv/CeyCILRbffxkDkYkRCe2wiJXCkdFKoa8CbCPfNJkKJ2PFc2kgNx8M7ZZUwxw9QQQ1rQIkOaHzYbzDpI5Sqn462qauJNNrvwqMNa0HuyB3nQLEyY/4rPyWmQSI3zdJPj71UTDV2q5bmjHtsRxt52XHolcLgDmfL/YRJ6K0hsYnEEaR6fVOy7/fySZxwTJbmAJ14+nvxRsNDcjuNvmPmEKgJnh9k9pzNaToHQPUrJabV1E+/dlGxJ74j+UjyP+Ur8RPn/hAeYcJ0BPrBHqmEPE1zJ5R9VlPijGvZiKJpuyva4Fp4E77cgr3EVonw+ZWM+JsROKZyv6IDbUMS2pTFemMuc/itH6Kw/MP2uuR4rU/D+0pMkE7hGq8/2Vi20hnMmk9oZiGjXL+msP6mGPDor6iXUXRJOWDINi06OHIi658nXHomLZ2/ZuAfSqUnAsfDSI/VTcA6SxwEEdDqE3GYqnUqfw2JpsLK4/DObMyoWiXUzYFlQajiLgyCBE2JtgPAvdWu0tmsxHZOdIdRqNqsIN8zZtfcQSD1ncogsY7b3wqxmDFCjJfg3PexpMvdhqz3PJ4uymxI/wC0eKwtPUQAZ8utty9X+M9kNxNOlVYwuqUi4tLZa8tguOV1iCSxpHnvXnWFoZyXEXJLnEW/MZgcN66eO7jnzx8zTqOEfUa3s6J7oHaZA+pL4u6Y7o3xc80NoW++HNoBjhRiO6XCNIGvipHxXsJtdofTaBVJIkCM5DS7K4b3ENMHiAN9tJdFlhfbz9pEJCxKE8tMczp79fBUyIQd3vilaHe/9LshHFL5pGSIUjAtYXjtXuYzeWsc823Q2TfjBTMy4EwkBsbh2seQx7ardzgHjwOYa9JCA5whdnTXOPJMGAw4xewHnf7Jwfy9+SfSoyCeJPpb5AJRQ92TAZdPJNBRTT6pppnl5hBLDDnUboPyn6ItN0U445teMf6UVwLXBsXJjlpf5hBruMC4MSfL6H6LJonh+h4mR5/4UfGVIvMXE9SI+yE7EQ0e7pmIqzT10j6IJX4ur/6+t1jdvicS0zYtjnpda3FPHdPEX5b58litv4jNiGuAgQIHIW8955koNpdmNdkAseViPuFa7F2g8HsNKlMF1EOkh1MXfQk65dW8rKBsd4eyXQSIgkT6gKRjMIbOa7K5hDmOFocNDx/2sXTGn2btFjzLaLpFzkfl135Tu6ei0OG2hb8uUC0F2Yk8CvNau2HMDcVTHdc6KrBrSr/qiP0OEkDTUcFptmfErK4D2RuL28Dx/b8tDunOxcr0OljC1gm5Lf7twWbx/wAOAVHdlAmoGlpmM1QB5jzI5ADnEmhtjM9oMCxJ3wBv8/kgUtqhz2Heazqh/awNotnxePIpTKwdMqve00cXSL2uaDnaTFoccuuhOh8Fpq+JynpVo/3OYPkfVBxlRtQgGC1xII/oaDHQ5nB3kpNDBYdrQwMhrcuUZnf9MgtvM2IBWs5J8ouLNfFewD23aUmjLUku0Aa8fmnk6Q4cyeCht+G5a1zqtNs2bIIueG8zA0C1PxExtSi5kAiWOA0u12s+Kw20tuGiRme4ZJycRN4bw8OmivvRM4N+TcXgXUyJu0/le27HRrDtDGhUfDZXuID2Ajc5wbfxTG4PaOJZmpYd+RoJDq5yAgCe613eJsdBHNZTEbLxbTn7NrxvDDJ6Qb+UqrllfUT28JfNbathnMMPBB3cxxEWI5hNJ93VZsb4wy//AKVi0Nt2VejniRxBFvBaT+OwNYuqUu1IJ/IwZGAgCQDUBME8AdVM5fuDLh/rVcCFziACeAJ8gpGONLN+FnykfrAzA8JGo0vZRKgBgDUkDw1PoCtpdsNaPp90ASLCN25Pyz7CXsLae/NDNDkEyEycgm3Q3UeSTsh/qyAtMM0FzXE3Ajfx1lVDrm2hgDoTr5fNWlaYPAEAX3XNvNVVIjtOhEDxFvJZrLXd3RxEacxKA+rqOIPpCbUkAg/p+Yt9EKk6XRewJPGJn7DqUDQGMnJHuJ+pHpzWI286HtI3E/NbbFGQT75D3wWM+IW2HU/dEFa74dGamPsrSrg9VS/COOa2A+Q1wBBF48OC1eJ7MCRUaQdOf1XPfbqx9M6AKTnF4mhVGWuN+X9NUf1MN+nRVVbB1MJiMtM94EFrx+VzHaOA3hzd3ULZVtjHIXvHdIsOXv3pNZs2n27W0nDv0XONDeXM734HUWI/yUSw7EzD/EbajC14NOqGkAE9x3HKTp0J3qwwWJplrslQTNJoB1DGuzG37tSm0diMfElvebmHO+g6LsR8DNjMMs+S0vHKiZVZVtsAlpmC7Kb7mi+v/H0CdV2zlMh1naeWnNZ3F/DwphuY2BZvOpeGhvWSPNQ8NsdtTG1KgEUw+oxjP05WEMcWjdLuUWU9n9n3F/jNpmux7Gl35dWmL52QRKmfC+zKQbnytFQfqd3nWuTLpIPSLHkhU8PQpHIXAPOrRBcRqCWjTXfCi0tsup4l9Mta1oiJNyCLOk24iOW9PDpl18nlLrfw9G2a91g6CNZ3g/ULz/bGC7OvVYNGvMdDcehC3Wx6udvdcDaRcT/pZL4ttinW/M1hPXLl/wDlbxhyKcg8TKbldxTw/olgcPVNkYC7cQmuc7MNDAJ8zlHycnmOfmn0GAlxPEAdGj7koBO0J3D1TS88B5lGc0cD5pLc0AN08B5lGo1Wgd4OnwSFo4nyTezHEKsU1Kx9QCSBImJ10JuqPGuyOkeyCD9I8FY18VNQt3MtFt0A/VUm1q1nbyT7HqsmkOfiZk/1O+Z+6G1+VwG8tJP/AImB5X8RwTRDSSbhp04mYaJ+fIFRmVCXjic1zxIKDOfV/Ddz+hKx3xA7Tr91pX1LEc/rP1WW29JPiU01c/CtdrqJDtWEEftMA/RanZj2NrMc4SARu3cfJee7DrlpJH++I8Qtns7EjtGkaWWGc8unjvh6Vt7ENNLNI7Pui1yXPcGtHRs5jxgDjOVGy4pPqZgCazSxzTOUuFUs62yz+5TPiTExhaUWBqNe6NzGH7/JOxmDqQ0Q027WIgvc+zmTxyZI5g2Oiyxx3WtuknAYwVAXEBpmKoj8lUgEmP8AtvMGRoSDo61i19IkEvzf0g29FnMPRqMd29MF9NoIe2O8WAy5hE/mZBMa8JkK8rYdtqgILXDMHCIjnuXRLr/llftV/EO02mpSpgQ2m9tZ3Ps8xaP7SfJVeJxbqQFNkSKUOJE/iVTmeT0Anq5RK9fNWdVMZZkToQLDwgNHmhvxEku1m+tz/lbXWtMLVLgabsLiW37tSY1/N/LfXdfetP8AE2AFekyuO6+hczvZ+pvUXI8RvWaxmFq4jSG5AHBoJJzawTpmgjSwlXOOxNSphMn5S9sVJGWOv2F1wcmM69x38WVuGsnp/wALOD8O2+4Xm88QdxWa+ItoCpiHH+UBs6XaO8f/AClL8GY+pTosYWu/KMxgwLalA25h4que0jK45rEWnW0zE71pwePFZfkzc3EUPC7MPZTGt5pxautwkLhv039BqhYeconXU9Xd76pMWO4R/NDf/Ix8pR83T34JgjkgBXZzySyeHyQHEEbylbUKY553gp4qBA1tGxFTvkne8ED9yqtpuzPjXW3jCm42vLhG4iOgbb5lRsU/KS/eZDebjq7wBkcy1RowcW6+QGY1I0Lv1eA/KD/STvUXCuPaAHjEIjW8OXqPfkh0G/jN/c35jVMbQnvnN4W8BKpNo4V9QtaxpdrAHmVd4o5ep/ykp4PLe+bWQSCOQIujRMy9lSjEtLeuhWl2ZjGmlnuBfMeEa/Tz5odXZzXOLnS4nUkyfGUrdlsyFozZSQXN3EiY363U5YbXjn0tDS+OaVSkynlzuY0MO4FsyHXg9QJ8Fb0dvh7TmFpkxrlJnO0cWkkwsK3YFP8Al+f3R2bEZw/uP3UzjmPpfdt9t9jNsjD1WVm95tQDtWtBhxEd9vB44anTgmDEtrOr4XDOBkZ6JNmZ9XUubfl0CxlPZbW6NarGmC0gts4EOB4RofP6pZY79exM2cr0sSX5nkyJ7umWDEZdxUmjiXjULXY+gMRT/iGgZwQ3ENG5+6oP6XW8b71R1MBw9VeOW4jLHVVFHbBZVdeZIOWSLgAA9bblbYfE9sMzmPygxeo43ECDNgJVbithl+8J+y6FSgCxzZEy1zXCQd4IO49Fnnxz3PbTDkynhtsHtZtmOa4RA/MTFuB1AlQ8bVYxwysLjNyc03N3SLl0TfcBAhQaG1Q10w+IjQTYbwBrbpdR6vxC2o6CyozgXMMazu6cVl0X6a92+trvC4sgOgsaAMwkTyDTIJF58k9uPucwY4W0lpj5bx1VM3aQ3OA111m+pOovoSpmEpOqAAA5YsTYATJjeZ1VYzLbPKzSfU71SmGzlJc++sNblE88zx5KWcOh4WlFVw3U2NYOpl7v/hT/AAXSwV7qCC/Bq1tw+aY9jU9hTuokJleoWGMxPS49VZ1Q1VW0KRJGQ9ZQIiFkuAAHej/19nzQtoumANBYcf3eJk/6R67sgB3uBH/EE5j4/l8HKDWN497/ALpAORPgPNDe+DPNGezuknS/zUVtLPyaPcJkZTpEuz9Q3kBv63T8nEHzUtrI/wBJjgZVRKM2mJ0PvopjawyBs6EnQTfXvG5FtCYG5IxykMSqoGKc8E7s0bsuQSdgOClTqdOddBr4ImTedTu+Q8BZNFDde9zvsNNeY/tRBSdx80gJszaBw9QP/Qe7U/ad/hJ8zwUzbWzBScIBLHiWHSxvHUKsqBw/lPn9lNwW23nD9g5lge6XQYvqOJi08ytLnOjp1/rLtfyde/jWkBo5WR205/0nNpqZRoqGqPT2eE6ps5oHDwVlRooxooJQs2cCjUMEWkZXG/MxdWhw/RMqjIxz7S1pI6gSB5wnoO2b3mud/M9xH7Qcrf7WhSTHNNwVLs2Nb/K0DyEIrnJAMuCY53VFL+SY5w/lQAXqHWdB3Ka4DmoVdt7JwK3aFXNldEkh1uADjAk66qtJv018Cp1aqC1o3CR/6n6qJiS2O7mlEIyu4uDWDnPmpIYAABoNPv1T8DhmgtD3Foce88NzQD/TIJA5X5FG2tQotLRSqOqWOYlmQTNgASTprO/RMIhcuDUrAE8MCZFyItNqG1o5ojXKTOMp46Jse7ogFo3m/wBtfPwakorG8fGPl8kQtCa0IkIBooogpQOKUIoqyIhBBMpKXTYRuTGCFJY48kHs5ruXvySdpyT2pYQRofyPvxQMY6Wht++5o8Ac538GlS2gIFRwNZrf5WOcerjkHpnQBgPcLsnu6fIShACICG6OI9+CkOcmEJhHIPsn7KPUbfX5qVUaDwQHUk4VZnEPGURxPybf0TcJQ/UfD7ptJnacgDf7KWXHckDXkjchlqLnKW5TBlNnu6MKcJWUynlpQDQCiU2cwk7Mxy8E+nTG8fNIz2ACd9vfrA8UgYd+upjiUVtMCwHM9Tp6X/5DgidldLZhNYitaEQUeqf2PNAAsnshEFLmfJODOiZFY4bx6IrU00Y4e/BKKaNgVLHNB9+7pe05oAsIGHM1Kh5tYOjBJ/uc7yRGuQsB+QE6ulx/5GfkQgJZJO9cGpAeicCkClDc1PKY73dMGOao76aku9+4QnSnCZmIAaNB59TzKQBNRmDknoiNaiAHd78k4NSjxQHNngngmyURxXEDikZXEo2HE31Aknw9wgRwViKQZTA/U+HH9v6R4nveDUhQWUyOZ1PU6lSGNO75IbDCM2opVDchSikUjn319+acHIDuzKUNhcKicEyPa6Ny4EpQlaUwRwSW3IgK4kICPiHQxx5GOpsEekIAG4ADysgYoyWN/mcJ6Nl3zAUhrUgdnSLg1ODQmDYHsJHpxamEIAZ6+qYZ5I2Xn80JzEwzbKaOy3DzQg1PHgmkYFJPvRcxql0tlVHNztpuc06OER6aJHraO1vuUuQposlNRAEaYvE6WuJJMBs8zv68FIr1S5xcSJJm2nIAbgAAByAUYtkx/Lr+7f5C3UlEA93SPR7U8oQZ19V2VIxmtKVoTQ3n6p7Wcz5pkI1iIEwUuqeGcwmDwU4IeYp7ZO5APKQNS34BI4ngfRII7nTVi/cbPi8x8mnzUgFRsKO9UdGriBpowBnHkfNSe0SBUoKaXjgfIpcyA5xTZXOeEhI5JgqaSE0hMgICgLwBaVzawPHxXLlaRQ0o1F5AImAdQCRPXikXKDhrngcV1J2ro0iJ4uIaPCTPglXJ0C06cCOHmjdq2BYrlylQtKlm09UhbGvouXJkUPCc2qDxXLkBJp4cxNvVLlXLkwTtAOKPQpZhI9SuXJEV7Y/whVK2XiY+l1y5AA2XTJpNNpjMeru8fUqQXRx8Fy5IzaVUO0nxTnsI4eC5cmDDUjiupuz6eq5cgFqU43DyQHPA4rlycD//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28" name="Picture 4" descr="http://1.bp.blogspot.com/-lb7GSDaAF44/TeBosBiO7MI/AAAAAAAABzY/RTYkV8OvXv8/s1600/mendi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9444" y="1556792"/>
            <a:ext cx="3181350" cy="2162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042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randombar(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10000"/>
          </a:bodyPr>
          <a:lstStyle/>
          <a:p>
            <a:pPr marL="0" indent="0" algn="ctr">
              <a:buNone/>
            </a:pPr>
            <a:r>
              <a:rPr lang="es-CO" b="1" dirty="0">
                <a:solidFill>
                  <a:srgbClr val="FF0000"/>
                </a:solidFill>
              </a:rPr>
              <a:t>Salmo </a:t>
            </a:r>
            <a:r>
              <a:rPr lang="es-CO" b="1" dirty="0" smtClean="0">
                <a:solidFill>
                  <a:srgbClr val="FF0000"/>
                </a:solidFill>
              </a:rPr>
              <a:t>91:14. </a:t>
            </a:r>
            <a:r>
              <a:rPr lang="es-CO" dirty="0"/>
              <a:t>"Porque en mí ha puesto su amor, yo lo libraré; lo pondré en alto, por cuanto ha conocido mi nombre. </a:t>
            </a:r>
            <a:r>
              <a:rPr lang="es-CO" dirty="0" smtClean="0">
                <a:solidFill>
                  <a:srgbClr val="FF0000"/>
                </a:solidFill>
              </a:rPr>
              <a:t>Verso 15</a:t>
            </a:r>
            <a:r>
              <a:rPr lang="es-CO" dirty="0" smtClean="0"/>
              <a:t>. </a:t>
            </a:r>
            <a:r>
              <a:rPr lang="es-CO" dirty="0"/>
              <a:t>El me invocará, y yo le responderé; con él estaré en la angustia. Lo libraré y lo glorificaré; </a:t>
            </a:r>
            <a:r>
              <a:rPr lang="es-CO" dirty="0" smtClean="0">
                <a:solidFill>
                  <a:srgbClr val="FF0000"/>
                </a:solidFill>
              </a:rPr>
              <a:t>Verso 16</a:t>
            </a:r>
            <a:r>
              <a:rPr lang="es-CO" dirty="0" smtClean="0"/>
              <a:t>. lo </a:t>
            </a:r>
            <a:r>
              <a:rPr lang="es-CO" dirty="0"/>
              <a:t>saciaré de </a:t>
            </a:r>
            <a:r>
              <a:rPr lang="es-CO" i="1" u="sng" dirty="0"/>
              <a:t>larga vida</a:t>
            </a:r>
            <a:r>
              <a:rPr lang="es-CO" dirty="0"/>
              <a:t> y le mostraré mi salvación."</a:t>
            </a:r>
          </a:p>
          <a:p>
            <a:pPr marL="0" indent="0" algn="ctr">
              <a:buNone/>
            </a:pPr>
            <a:r>
              <a:rPr lang="es-CO" dirty="0"/>
              <a:t/>
            </a:r>
            <a:br>
              <a:rPr lang="es-CO" dirty="0"/>
            </a:br>
            <a:r>
              <a:rPr lang="es-CO" dirty="0">
                <a:solidFill>
                  <a:srgbClr val="FF0000"/>
                </a:solidFill>
              </a:rPr>
              <a:t>Salmo </a:t>
            </a:r>
            <a:r>
              <a:rPr lang="es-CO" dirty="0" smtClean="0">
                <a:solidFill>
                  <a:srgbClr val="FF0000"/>
                </a:solidFill>
              </a:rPr>
              <a:t>92:12.</a:t>
            </a:r>
            <a:r>
              <a:rPr lang="es-CO" dirty="0" smtClean="0"/>
              <a:t> </a:t>
            </a:r>
            <a:r>
              <a:rPr lang="es-CO" dirty="0"/>
              <a:t>El justo florecerá como la palmera; crecerá alto como el cedro en el Líbano. </a:t>
            </a:r>
            <a:r>
              <a:rPr lang="es-CO" dirty="0" smtClean="0">
                <a:solidFill>
                  <a:srgbClr val="FF0000"/>
                </a:solidFill>
              </a:rPr>
              <a:t>Verso 13</a:t>
            </a:r>
            <a:r>
              <a:rPr lang="es-CO" dirty="0" smtClean="0"/>
              <a:t>. </a:t>
            </a:r>
            <a:r>
              <a:rPr lang="es-CO" dirty="0"/>
              <a:t>Plantados estarán en la casa de Jehovah; florecerán en los atrios de nuestro Dios. </a:t>
            </a:r>
            <a:r>
              <a:rPr lang="es-CO" dirty="0" smtClean="0">
                <a:solidFill>
                  <a:srgbClr val="FF0000"/>
                </a:solidFill>
              </a:rPr>
              <a:t>Verso 14</a:t>
            </a:r>
            <a:r>
              <a:rPr lang="es-CO" dirty="0" smtClean="0"/>
              <a:t>. </a:t>
            </a:r>
            <a:r>
              <a:rPr lang="es-CO" dirty="0"/>
              <a:t>Aun en la</a:t>
            </a:r>
            <a:r>
              <a:rPr lang="es-CO" i="1" u="sng" dirty="0"/>
              <a:t> vejez </a:t>
            </a:r>
            <a:r>
              <a:rPr lang="es-CO" dirty="0"/>
              <a:t>fructificarán. Estarán llenos de savia y frondosos, </a:t>
            </a:r>
            <a:r>
              <a:rPr lang="es-CO" dirty="0" smtClean="0">
                <a:solidFill>
                  <a:srgbClr val="FF0000"/>
                </a:solidFill>
              </a:rPr>
              <a:t>Verso 15</a:t>
            </a:r>
            <a:r>
              <a:rPr lang="es-CO" dirty="0" smtClean="0"/>
              <a:t>. </a:t>
            </a:r>
            <a:r>
              <a:rPr lang="es-CO" dirty="0"/>
              <a:t>para anunciar que Jehovah, mi roca, es recto, y que en él no hay injusticia</a:t>
            </a:r>
            <a:r>
              <a:rPr lang="es-CO" dirty="0" smtClean="0"/>
              <a:t>.</a:t>
            </a:r>
            <a:endParaRPr lang="es-CO" dirty="0"/>
          </a:p>
        </p:txBody>
      </p:sp>
    </p:spTree>
    <p:extLst>
      <p:ext uri="{BB962C8B-B14F-4D97-AF65-F5344CB8AC3E}">
        <p14:creationId xmlns:p14="http://schemas.microsoft.com/office/powerpoint/2010/main" val="224521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92500" lnSpcReduction="20000"/>
          </a:bodyPr>
          <a:lstStyle/>
          <a:p>
            <a:pPr marL="0" indent="0">
              <a:buNone/>
            </a:pPr>
            <a:r>
              <a:rPr lang="es-CO" dirty="0" smtClean="0">
                <a:solidFill>
                  <a:srgbClr val="FF0000"/>
                </a:solidFill>
              </a:rPr>
              <a:t>Proverbios 16:31</a:t>
            </a:r>
            <a:r>
              <a:rPr lang="es-CO" dirty="0" smtClean="0"/>
              <a:t>. </a:t>
            </a:r>
            <a:r>
              <a:rPr lang="es-CO" dirty="0"/>
              <a:t>Corona de honra es la </a:t>
            </a:r>
            <a:r>
              <a:rPr lang="es-CO" i="1" u="sng" dirty="0"/>
              <a:t>vejez</a:t>
            </a:r>
            <a:r>
              <a:rPr lang="es-CO" dirty="0"/>
              <a:t/>
            </a:r>
            <a:br>
              <a:rPr lang="es-CO" dirty="0"/>
            </a:br>
            <a:r>
              <a:rPr lang="es-CO" dirty="0"/>
              <a:t>Que se halla en el camino de </a:t>
            </a:r>
            <a:r>
              <a:rPr lang="es-CO" dirty="0" smtClean="0"/>
              <a:t>justicia.</a:t>
            </a:r>
            <a:endParaRPr lang="es-CO" dirty="0"/>
          </a:p>
          <a:p>
            <a:pPr marL="0" indent="0">
              <a:buNone/>
            </a:pPr>
            <a:endParaRPr lang="es-CO" dirty="0" smtClean="0">
              <a:solidFill>
                <a:srgbClr val="FF0000"/>
              </a:solidFill>
            </a:endParaRPr>
          </a:p>
          <a:p>
            <a:pPr marL="0" indent="0">
              <a:buNone/>
            </a:pPr>
            <a:r>
              <a:rPr lang="es-CO" dirty="0" smtClean="0">
                <a:solidFill>
                  <a:srgbClr val="FF0000"/>
                </a:solidFill>
              </a:rPr>
              <a:t>Proverbios 17:6</a:t>
            </a:r>
            <a:r>
              <a:rPr lang="es-CO" dirty="0" smtClean="0"/>
              <a:t>. </a:t>
            </a:r>
            <a:r>
              <a:rPr lang="es-CO" dirty="0"/>
              <a:t>Corona de los </a:t>
            </a:r>
            <a:r>
              <a:rPr lang="es-CO" i="1" u="sng" dirty="0"/>
              <a:t>ancianos</a:t>
            </a:r>
            <a:r>
              <a:rPr lang="es-CO" dirty="0"/>
              <a:t> son los hijos de los hijos, y la gloria de los hijos son sus padres.</a:t>
            </a:r>
          </a:p>
          <a:p>
            <a:pPr marL="0" indent="0">
              <a:buNone/>
            </a:pPr>
            <a:r>
              <a:rPr lang="es-CO" dirty="0"/>
              <a:t/>
            </a:r>
            <a:br>
              <a:rPr lang="es-CO" dirty="0"/>
            </a:br>
            <a:r>
              <a:rPr lang="es-CO" dirty="0">
                <a:solidFill>
                  <a:srgbClr val="FF0000"/>
                </a:solidFill>
              </a:rPr>
              <a:t>Proverbios </a:t>
            </a:r>
            <a:r>
              <a:rPr lang="es-CO" dirty="0" smtClean="0">
                <a:solidFill>
                  <a:srgbClr val="FF0000"/>
                </a:solidFill>
              </a:rPr>
              <a:t>23:22.</a:t>
            </a:r>
            <a:r>
              <a:rPr lang="es-CO" dirty="0" smtClean="0"/>
              <a:t> </a:t>
            </a:r>
            <a:r>
              <a:rPr lang="es-CO" dirty="0"/>
              <a:t>Escucha a tu padre, que te engendró; y cuando tu madre </a:t>
            </a:r>
            <a:r>
              <a:rPr lang="es-CO" i="1" u="sng" dirty="0"/>
              <a:t>envejezca</a:t>
            </a:r>
            <a:r>
              <a:rPr lang="es-CO" dirty="0"/>
              <a:t>, no la menosprecies</a:t>
            </a:r>
            <a:r>
              <a:rPr lang="es-CO" dirty="0" smtClean="0"/>
              <a:t>.</a:t>
            </a:r>
          </a:p>
          <a:p>
            <a:pPr marL="0" indent="0">
              <a:buNone/>
            </a:pPr>
            <a:r>
              <a:rPr lang="es-CO" dirty="0" smtClean="0"/>
              <a:t/>
            </a:r>
            <a:br>
              <a:rPr lang="es-CO" dirty="0" smtClean="0"/>
            </a:br>
            <a:r>
              <a:rPr lang="es-CO" b="1" dirty="0" smtClean="0">
                <a:solidFill>
                  <a:srgbClr val="FF0000"/>
                </a:solidFill>
              </a:rPr>
              <a:t>Lamentaciones 3:22</a:t>
            </a:r>
            <a:r>
              <a:rPr lang="es-CO" dirty="0" smtClean="0"/>
              <a:t>. Por la bondad de Jehová es que no somos consumidos, porque nunca decaen sus misericordias. </a:t>
            </a:r>
            <a:r>
              <a:rPr lang="es-CO" dirty="0" smtClean="0">
                <a:solidFill>
                  <a:srgbClr val="FF0000"/>
                </a:solidFill>
              </a:rPr>
              <a:t>Verso 23</a:t>
            </a:r>
            <a:r>
              <a:rPr lang="es-CO" dirty="0" smtClean="0"/>
              <a:t>. Nuevas son cada mañana; grande es tu fidelidad.</a:t>
            </a:r>
          </a:p>
          <a:p>
            <a:endParaRPr lang="es-CO" dirty="0" smtClean="0"/>
          </a:p>
          <a:p>
            <a:endParaRPr lang="es-CO" dirty="0"/>
          </a:p>
        </p:txBody>
      </p:sp>
    </p:spTree>
    <p:extLst>
      <p:ext uri="{BB962C8B-B14F-4D97-AF65-F5344CB8AC3E}">
        <p14:creationId xmlns:p14="http://schemas.microsoft.com/office/powerpoint/2010/main" val="3291409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568952" cy="6408712"/>
          </a:xfrm>
          <a:solidFill>
            <a:schemeClr val="accent5">
              <a:lumMod val="40000"/>
              <a:lumOff val="60000"/>
            </a:schemeClr>
          </a:solidFill>
        </p:spPr>
        <p:txBody>
          <a:bodyPr>
            <a:normAutofit fontScale="85000" lnSpcReduction="10000"/>
          </a:bodyPr>
          <a:lstStyle/>
          <a:p>
            <a:pPr marL="0" indent="0" algn="ctr">
              <a:buNone/>
            </a:pPr>
            <a:r>
              <a:rPr lang="es-CO" dirty="0">
                <a:solidFill>
                  <a:srgbClr val="FF0000"/>
                </a:solidFill>
              </a:rPr>
              <a:t>2 Corintios </a:t>
            </a:r>
            <a:r>
              <a:rPr lang="es-CO" dirty="0" smtClean="0">
                <a:solidFill>
                  <a:srgbClr val="FF0000"/>
                </a:solidFill>
              </a:rPr>
              <a:t>4:7-13</a:t>
            </a:r>
            <a:r>
              <a:rPr lang="es-CO" dirty="0" smtClean="0"/>
              <a:t>. </a:t>
            </a:r>
            <a:r>
              <a:rPr lang="es-CO" dirty="0"/>
              <a:t>Con todo, tenemos este tesoro en vasos de barro, para que la excelencia del poder sea de Dios, y no de nosotros. </a:t>
            </a:r>
            <a:r>
              <a:rPr lang="es-CO" b="1" dirty="0">
                <a:solidFill>
                  <a:srgbClr val="FF0000"/>
                </a:solidFill>
              </a:rPr>
              <a:t>8</a:t>
            </a:r>
            <a:r>
              <a:rPr lang="es-CO" dirty="0"/>
              <a:t> Estamos atribulados en todo, pero no angustiados; perplejos, pero no desesperados; </a:t>
            </a:r>
            <a:r>
              <a:rPr lang="es-CO" b="1" dirty="0">
                <a:solidFill>
                  <a:srgbClr val="FF0000"/>
                </a:solidFill>
              </a:rPr>
              <a:t>9</a:t>
            </a:r>
            <a:r>
              <a:rPr lang="es-CO" dirty="0"/>
              <a:t> perseguidos, pero no desamparados; abatidos, pero no destruidos. </a:t>
            </a:r>
            <a:r>
              <a:rPr lang="es-CO" b="1" dirty="0">
                <a:solidFill>
                  <a:srgbClr val="FF0000"/>
                </a:solidFill>
              </a:rPr>
              <a:t>10</a:t>
            </a:r>
            <a:r>
              <a:rPr lang="es-CO" dirty="0"/>
              <a:t> Siempre llevamos en el cuerpo la muerte de Jesús por todas partes, para que también en nuestro cuerpo se manifieste la vida de Jesús</a:t>
            </a:r>
            <a:r>
              <a:rPr lang="es-CO" dirty="0" smtClean="0"/>
              <a:t>.</a:t>
            </a:r>
          </a:p>
          <a:p>
            <a:pPr marL="0" indent="0">
              <a:buNone/>
            </a:pPr>
            <a:endParaRPr lang="es-CO" dirty="0"/>
          </a:p>
          <a:p>
            <a:pPr marL="0" indent="0" algn="ctr">
              <a:buNone/>
            </a:pPr>
            <a:r>
              <a:rPr lang="es-CO" dirty="0" smtClean="0"/>
              <a:t> </a:t>
            </a:r>
            <a:r>
              <a:rPr lang="es-CO" b="1" dirty="0">
                <a:solidFill>
                  <a:srgbClr val="FF0000"/>
                </a:solidFill>
              </a:rPr>
              <a:t>11</a:t>
            </a:r>
            <a:r>
              <a:rPr lang="es-CO" dirty="0"/>
              <a:t> Porque nosotros que vivimos, siempre estamos expuestos a muerte por causa de Jesús, para que también la vida de Jesús se manifieste en nuestra carne mortal. </a:t>
            </a:r>
            <a:r>
              <a:rPr lang="es-CO" b="1" dirty="0">
                <a:solidFill>
                  <a:srgbClr val="FF0000"/>
                </a:solidFill>
              </a:rPr>
              <a:t>12</a:t>
            </a:r>
            <a:r>
              <a:rPr lang="es-CO" dirty="0"/>
              <a:t> De manera que en nosotros actúa la muerte, pero en vosotros actúa la vida. </a:t>
            </a:r>
            <a:r>
              <a:rPr lang="es-CO" b="1" dirty="0">
                <a:solidFill>
                  <a:srgbClr val="FF0000"/>
                </a:solidFill>
              </a:rPr>
              <a:t>13</a:t>
            </a:r>
            <a:r>
              <a:rPr lang="es-CO" dirty="0"/>
              <a:t> Sin embargo, tenemos el mismo espíritu de fe, conforme a lo que está escrito: Creí; por lo tanto hablé. Nosotros también creemos; por lo tanto también hablamos</a:t>
            </a:r>
            <a:r>
              <a:rPr lang="es-CO" dirty="0" smtClean="0"/>
              <a:t>,</a:t>
            </a:r>
            <a:endParaRPr lang="es-CO" dirty="0"/>
          </a:p>
        </p:txBody>
      </p:sp>
    </p:spTree>
    <p:extLst>
      <p:ext uri="{BB962C8B-B14F-4D97-AF65-F5344CB8AC3E}">
        <p14:creationId xmlns:p14="http://schemas.microsoft.com/office/powerpoint/2010/main" val="296583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5">
              <a:lumMod val="40000"/>
              <a:lumOff val="60000"/>
            </a:schemeClr>
          </a:solidFill>
        </p:spPr>
        <p:txBody>
          <a:bodyPr>
            <a:normAutofit fontScale="85000" lnSpcReduction="10000"/>
          </a:bodyPr>
          <a:lstStyle/>
          <a:p>
            <a:pPr marL="0" indent="0" algn="ctr">
              <a:buNone/>
            </a:pPr>
            <a:r>
              <a:rPr lang="es-CO" b="1" dirty="0" smtClean="0">
                <a:solidFill>
                  <a:srgbClr val="FF0000"/>
                </a:solidFill>
              </a:rPr>
              <a:t>14</a:t>
            </a:r>
            <a:r>
              <a:rPr lang="es-CO" dirty="0" smtClean="0"/>
              <a:t> </a:t>
            </a:r>
            <a:r>
              <a:rPr lang="es-CO" dirty="0"/>
              <a:t>sabiendo que el que resucitó al Señor Jesús también nos resucitará a nosotros con Jesús y nos presentará a su lado juntamente con vosotros. </a:t>
            </a:r>
            <a:r>
              <a:rPr lang="es-CO" b="1" dirty="0">
                <a:solidFill>
                  <a:srgbClr val="FF0000"/>
                </a:solidFill>
              </a:rPr>
              <a:t>15</a:t>
            </a:r>
            <a:r>
              <a:rPr lang="es-CO" dirty="0"/>
              <a:t> Porque todas estas cosas suceden por causa vuestra para que, mientras aumente la gracia por medio de muchos, abunde la acción de gracias para la gloria de Dios. </a:t>
            </a:r>
            <a:endParaRPr lang="es-CO" dirty="0" smtClean="0"/>
          </a:p>
          <a:p>
            <a:pPr marL="0" indent="0">
              <a:buNone/>
            </a:pPr>
            <a:endParaRPr lang="es-CO" b="1" dirty="0" smtClean="0">
              <a:solidFill>
                <a:srgbClr val="FF0000"/>
              </a:solidFill>
            </a:endParaRPr>
          </a:p>
          <a:p>
            <a:pPr marL="0" indent="0" algn="ctr">
              <a:buNone/>
            </a:pPr>
            <a:r>
              <a:rPr lang="es-CO" b="1" dirty="0" smtClean="0">
                <a:solidFill>
                  <a:srgbClr val="FF0000"/>
                </a:solidFill>
              </a:rPr>
              <a:t>16</a:t>
            </a:r>
            <a:r>
              <a:rPr lang="es-CO" dirty="0" smtClean="0"/>
              <a:t> </a:t>
            </a:r>
            <a:r>
              <a:rPr lang="es-CO" dirty="0"/>
              <a:t>Por tanto, no desmayamos; más bien, </a:t>
            </a:r>
            <a:r>
              <a:rPr lang="es-CO" i="1" u="sng" dirty="0"/>
              <a:t>aunque se va desgastando nuestro hombre exterior, el interior, sin embargo, se va renovando de día en día</a:t>
            </a:r>
            <a:r>
              <a:rPr lang="es-CO" dirty="0"/>
              <a:t>. </a:t>
            </a:r>
            <a:r>
              <a:rPr lang="es-CO" b="1" dirty="0">
                <a:solidFill>
                  <a:srgbClr val="FF0000"/>
                </a:solidFill>
              </a:rPr>
              <a:t>17</a:t>
            </a:r>
            <a:r>
              <a:rPr lang="es-CO" dirty="0"/>
              <a:t> Porque nuestra momentánea y leve tribulación produce para nosotros un eterno peso de gloria más que incomparable; </a:t>
            </a:r>
            <a:r>
              <a:rPr lang="es-CO" b="1" dirty="0">
                <a:solidFill>
                  <a:srgbClr val="FF0000"/>
                </a:solidFill>
              </a:rPr>
              <a:t>18</a:t>
            </a:r>
            <a:r>
              <a:rPr lang="es-CO" dirty="0"/>
              <a:t> </a:t>
            </a:r>
            <a:r>
              <a:rPr lang="es-CO" i="1" u="sng" dirty="0"/>
              <a:t>no fijando nosotros la vista en las cosas que se ven, sino en las que no se ven</a:t>
            </a:r>
            <a:r>
              <a:rPr lang="es-CO" dirty="0"/>
              <a:t>; porque las que se ven son temporales, mientras que las que no se ven son eternas</a:t>
            </a:r>
            <a:r>
              <a:rPr lang="es-CO" dirty="0" smtClean="0"/>
              <a:t>.</a:t>
            </a:r>
            <a:r>
              <a:rPr lang="es-CO" dirty="0"/>
              <a:t/>
            </a:r>
            <a:br>
              <a:rPr lang="es-CO" dirty="0"/>
            </a:br>
            <a:endParaRPr lang="es-CO" dirty="0"/>
          </a:p>
          <a:p>
            <a:endParaRPr lang="es-CO" dirty="0"/>
          </a:p>
        </p:txBody>
      </p:sp>
    </p:spTree>
    <p:extLst>
      <p:ext uri="{BB962C8B-B14F-4D97-AF65-F5344CB8AC3E}">
        <p14:creationId xmlns:p14="http://schemas.microsoft.com/office/powerpoint/2010/main" val="22859331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690864" cy="6192688"/>
          </a:xfrm>
          <a:solidFill>
            <a:schemeClr val="accent6">
              <a:lumMod val="40000"/>
              <a:lumOff val="60000"/>
            </a:schemeClr>
          </a:solidFill>
        </p:spPr>
        <p:txBody>
          <a:bodyPr>
            <a:normAutofit fontScale="92500" lnSpcReduction="20000"/>
          </a:bodyPr>
          <a:lstStyle/>
          <a:p>
            <a:pPr marL="0" indent="0" algn="ctr">
              <a:buNone/>
            </a:pPr>
            <a:endParaRPr lang="es-CO" sz="4300" b="1" dirty="0" smtClean="0">
              <a:solidFill>
                <a:srgbClr val="FF0000"/>
              </a:solidFill>
            </a:endParaRPr>
          </a:p>
          <a:p>
            <a:pPr marL="0" indent="0" algn="ctr">
              <a:buNone/>
            </a:pPr>
            <a:r>
              <a:rPr lang="es-CO" sz="4300" b="1" dirty="0" smtClean="0">
                <a:solidFill>
                  <a:srgbClr val="FF0000"/>
                </a:solidFill>
              </a:rPr>
              <a:t>Tito </a:t>
            </a:r>
            <a:r>
              <a:rPr lang="es-CO" sz="4300" b="1" dirty="0" smtClean="0">
                <a:solidFill>
                  <a:srgbClr val="FF0000"/>
                </a:solidFill>
              </a:rPr>
              <a:t>2:1-5</a:t>
            </a:r>
            <a:r>
              <a:rPr lang="es-CO" sz="4300" dirty="0" smtClean="0"/>
              <a:t>. </a:t>
            </a:r>
            <a:r>
              <a:rPr lang="es-CO" sz="4300" dirty="0"/>
              <a:t>Pero habla tú lo que está de acuerdo con la sana doctrina; </a:t>
            </a:r>
            <a:r>
              <a:rPr lang="es-CO" sz="4300" b="1" dirty="0">
                <a:solidFill>
                  <a:srgbClr val="FF0000"/>
                </a:solidFill>
              </a:rPr>
              <a:t>2</a:t>
            </a:r>
            <a:r>
              <a:rPr lang="es-CO" sz="4300" dirty="0"/>
              <a:t> que los hombres </a:t>
            </a:r>
            <a:r>
              <a:rPr lang="es-CO" sz="4300" i="1" u="sng" dirty="0"/>
              <a:t>mayores</a:t>
            </a:r>
            <a:r>
              <a:rPr lang="es-CO" sz="4300" dirty="0"/>
              <a:t> sean sobrios, serios y prudentes, sanos en la fe, en el amor y en la perseverancia</a:t>
            </a:r>
            <a:r>
              <a:rPr lang="es-CO" sz="4300" dirty="0" smtClean="0"/>
              <a:t>.</a:t>
            </a:r>
          </a:p>
          <a:p>
            <a:pPr marL="0" indent="0">
              <a:buNone/>
            </a:pPr>
            <a:r>
              <a:rPr lang="es-CO" dirty="0" smtClean="0"/>
              <a:t> </a:t>
            </a:r>
          </a:p>
        </p:txBody>
      </p:sp>
      <p:sp>
        <p:nvSpPr>
          <p:cNvPr id="2" name="AutoShape 2" descr="data:image/jpeg;base64,/9j/4AAQSkZJRgABAQAAAQABAAD/2wCEAAkGBwgHBgkIBwgKCgkLDRYPDQwMDRsUFRAWIB0iIiAdHx8kKDQsJCYxJx8fLT0tMTU3Ojo6Iys/RD84QzQ5OjcBCgoKDQwNGg8PGjclHyU3Nzc3Nzc3Nzc3Nzc3Nzc3Nzc3Nzc3Nzc3Nzc3Nzc3Nzc3Nzc3Nzc3Nzc3Nzc3Nzc3N//AABEIAKEAeQMBIgACEQEDEQH/xAAcAAACAgMBAQAAAAAAAAAAAAAABQQGAgMHAQj/xABIEAACAQMCAwQFCAcGAwkAAAABAgMABBEFIRIxQQYTUWEicYGRoQcUMkKxwdHwFSM1U2JycxYzNFKy4ZKT8TZUVYKUo7PC0v/EABkBAAIDAQAAAAAAAAAAAAAAAAACAQMEBf/EACERAAICAwADAAMBAAAAAAAAAAABAhEDITESMkEEIlFh/9oADAMBAAIRAxEAPwDuNFFeUAe0UV5mgD2itTSgHA3Neh/HFAGyiseIYzQHHj76AMqKM0UAFFFFABRRRQB5XtFFABRRWi6uY7ZOKRgM8h40AbHOBUY3A4ScgAdTyqsaz2kdX7tD3a42wfSb8Kq95rNzdHuzIyxeCnn138aqllSLY4ZSLte9pdOtwURzPIf3fIHwzy92aXSds5lOEtIwOhZyfuFU9B6WdyOe1bWBIzuaolnZpj+Mi1xdtWBxPYhh4xy/dipsPa2xkP0ZI3P1XG3vBqihN8Gs1XfHhyqFnkS/xY/C/jX5G4e6iQj/ACluftphY6tb3TCPeOb/ACN19R61z62unjUKeZPo467cqZFpHQFSyupyCjcj41bHLZnnhcToFFLdF1FdQtQxIEyYEq+B8vL89KZVenZQ9BRRRUgFFFFAGEjqi8TEADqapHafV0DsiOXbO2/oirJ2ilWGwLMd87DPM1ybUbtrid2JOWOBv0FU5J1ouww8meXVxJcEvvk9T1rdbrxkeW7Vja24Yb8+tT4oQNhyrI5HRhCjyKP0Rv7R1rNkAOCceQFZ5xy5V7u4JUcvGqy2jEJnkAfOsmQqMEfS6mt0ELm245Im4lG6IR8M7ZrKXLxOkcaOxyE4jgE+yoFbI30E2HGVGcdRTOyLNkHr8agWyOFUTLH3yrk93kj2ZqbbOUfOQR508JUyrIvKJP0O5kstbjj4h3c/6tl546j4/aau45CueQycGq20rH0VmXbPTO9dDHKt2J6ObkVM9oooq0QKKKKAKf8AKDO0VpEMnBDZ268vvrmpOc4YDBG9dC+U0SHT4mV9lYEry6/9K5ukqlsITsNs8j+c1lzexswcH9ohZOJcY8amAejgbnxqDpjM6MGHo52qcY8bEZXFZmbos1nIOAOLbc8q2QB85JXPQV4cgY8eQG2K2RRqm3hyJ6edRRLf9JUZcLhxxt0JzitEn6tSwaLhOTw/R9R9/WpKsnCCXyV2xnArTN6RJThDjcYPPxqXBlLmrI0kqRpA8XCeNwikD6XEf963SyBZ2RWOMZAxz8/iKwSNcqSuOEFVz0rXFjvy7IO8HEAfLPL7KSq6MnZJD/qyJDjb0iKvmh34v9OimLemPRk/mHP8fbVAJ4EDBCwHNeoPr9tbYNRvrPHzW4dAG5ADDHwwRvWqGRQ2zJPE5ukdLoqPp8/zqyhnAx3iBseG1SK1rhjCiiipA5r241T9ISXdlECndBowc54mG+cesYqlW8bu0crtwpwHiHPLHHL3fGrL2shFl2ou4eHHzkiZPURv8Qar8TvEEUkF02PUEj8mss9s2Y1S0N7Ad0pPHlRj7KnwzxM2Cy4zvSR9Q06Md5e3LKqgngJLeO4UDPw6Ut1HWNOThbTJZC7EZTgbYHfIzVNWaIzrpa7c96S2Bzx6iDWM03duQ3jgAHnWvRiGg3JzzqFrpMdxbtDJliGB8cnl9lRwluxqrYAPFuTyrEsqsxQYdiNhy/OKrxt5pU4e+kMhOS7Mxxy5Dl4++mVvBwD0ZnZlyzcQOPUKJRpW2KnuqGPGytjYZ5Dng+FL5JZIdRVuPijY4C9B5UzKllXAAbqCvP28qhzkErwqCRuM+NKnT2TXktDKZwLQd2RkMRz5Go8zI9nxRPxYwylTnzqNDG8wMZcthCT0zUKzV7OaSwZuIIuQ458BGd6Jj41R1TstL32hWreAK+wEimtLezsJt9FtI2+l3YY+3f76ZV0YeqOVP2YUUUUwpUflA0j53p6ajDGDc2WW5blDz93P31yxizxqYsE/xGu/SKHQqwypGCPGuJaxZtpGq3FiwOInxHn6yfVPnsR8az5V9NWCV/qxWtnEcAlWbbi4sEk+fPNLpIhNdAZXhQ/V+yrBd3Rjh444c9CcdKUwTpNcJAiHjI4n/hqlWaWkWvSg5jy2AtSntAwk71QwPI46jlWq3HdoI1I2HTw9dZrLImYhxc/Swarkt2WRWqINzazKwELDh+sWJzj11MsIk48zu8kgGznbHkKiSahwX5tbkfS3jc/W8vWKa2fdzBQhBHTrRKNvYyaS/wBPJ8HiU7AjZQaXz4R+PmFG+5qdJlZGDrw46529nuqBOjd6GyDvkeVJ8IepGYaZIZBBwiZgFXi5ZJ51vgsQ9zHbxKGedlEjn6Tb451hbMVmYA7gFvYMZpvbEW2oWEitkvOi55jDHH303ZC8i2dCQAKAOQrKsU+iKyrpnJCiiigArm3yqQP+kbGfA4TC6hvMEE5+HxrpNVL5S7Q3HZ7v0B4rWZZNvAgqf9WfZSZFcWWYnU0cnvrtltQBuMc8Ur0MubiS6zlS2F9nOm9zbtJp5Kj6TBc4zjJxn41DEtlYsLYMsfCNuM429dZVw3y6W+3uYpDG4wRsd+h8K3iR7gusZC5O5AzSHTJbNowGaMMd1JO59VNrWXhYrEJJducUZbg9eKVk+X1Ht/pEWpWoikeRSjhllX6QYdf9qgae13pM0lvef3Zcss+TwnPTfkadXEskMTPMFt1yQBIwDMcZwBuScUqnuL6N4nniRraY8ODzUE4HFnx++o0SpNu0MpJ1aPJ3yM45535VGn9JWyccQxnO4FeWaPa2/dOSwX6PkK1TSYGc5PDkg9PwqpvY9a2R1a4/SME8TqFiB4/4sgbfbTB9REU8M8qt3NvIshVdyQGBOPOo0EP6tSGIOdwORqJrMqwaZcSlSQABgDxIG3voW5IiWoM7VY3EV1axT27iSKRQysDzFSK5rofag2ujWl3asjxnaeBzwk8vSB6EbeIIq06T2x0bUrg2q3SwXgODbzngbPhvzrpp2clqiw0V4CCM0ZFMQe1quYI7mCSCdQ0UilXU9QRg1tooA4vJafojVLrS7xeMI2Af86nkfd8c+FLtet7ZL6FQOLjhfn4ZFdS7a9nBrNl39qoGoQAmI8uMdUP3eB9tcjunM80TOWWSIMjK3POeXwrHODjKzoY8qnEwsY7y2kENnOREfoqQGA3ztnlVg+c6rMCkl1IAQOLgCr8QM/Gk0GQ4JG3jTmCQYOd/XSNstjGP8JlpYRRMJpcyTOcszHiYnbck7nkK26jb/ObKWGMr3hAKMfqsDkH3is4G9HOxzyNZrspz471Uy0XpOJrZJGXh4hkg9PI1GcNLPgnbi2JPvrA3KrNJEGyu59/St1vkxl+bN+dqUW7ZJIUoAo5bClWuskGnnvmwrSAb7Zxk/dTKN+h4vVyqLrcFvc2k4lxiFQDnOCzA536YGPYabErmiMzrGyUtnaXHYd5FHpdzlSuxbAB59eQpZbWxl0GK6vZM3sRKxzAEM6rnn1PI+z21tu7O70/sVELT0kYAmN9+an39KWaNqbj9HtfRMsYjf6RJUgvnPq2Hu9o2rhzCxdmO3+o94tpPbEqpwGlbAb1fAbZq7f2om/8AD0/9UPwqjawthdWxlteH5xheEJgHJHwHmftxVc+b9oP3N5/wyfjTKT+BR9B523NLdW13TdJU/PbqNHxkRg5c/wDlrl3aP5Tb28Dw6NG0C8vRI48fxNyHqX31z23W9vrhpL65YFn4mweeeuafyF8WdI175Sry7vltNLb5pERkFFDzN7Tsvu9tVO8lu3vJ7i4wQWBZ5HLMTjmSeeaRtf2+mXSx2ScUh9EvzJ/O1bZ4NS1SGRW2XClsc8A8vjSP9ujxfi9FhtrhJYgEYbnbfr4UzS47tOnPnjNIrO2EOkIlvCHZCeJjkEtg5Pq2AqHouopc39xaagGR439HD81Pjj871RKFGuGb4XO3vou59KRQM1ov9VJjKRcztyxUSGOC2mZ0ClTupJya8ng+dFpCcVnfS+2zGwg4mzg/xEmmbMAMDGw6VBtpFRQmCMHBxU9W9Di5DptmlfRoqiFe6hHp8TXMr7KNxnc+VLry2vm7I2t8Zis+oSmYIBgekcLjofQUVXu0t9LqF+9rEzMkZ4RjmzVeNavBE2iaVcKI0iwRnlwoDj1bVqwxrZjzzvRlq2si07LQ29zCyEjixw7AA4Hn1B2pXb3FtfaPYwQKDK6OFGDgEBcerdjv6umasnbtrSfs+uVUl1BH1hniUnHjyqkXEcFhf9nbqEhF+g5UFccSoAfYSTVy4ZiXpul6h2euGuLomTBy3inq89/Me/d//amP/u//ALS//umnaS+TT9LDXRaRZhwiUABo23yenn6+uOdUv9E2/wC9uP8Akt+FSt9AQC+kkUx2qYAPpNw5IpC88y3ZQySDJ9IYxVkgENtE8qMGR1yuTj2Uqs+6udVMi+kvFyBz6vsqEyWjdqE1va2qxwwBGbHE/MnfxPtpto2p9zpTlVfJG+w38vbmoutsjlI1LAk7DI8PxNOb+W3sdHtk9ItLJhRtnbfG3q+NN8BG/TpZrO1V7zB40Z1UKCRvv91c9ecrqhurY4/WHCk9PCup6S8ep3wQ5C28P1htv1+FUnXdKFzqsospQs0b4dGxvsBn7agljrRmj1C3LNNKiMNip+iaZ6fcgIbe5fEqHBLbcXmPI1TtLN3o2utY3cYTvwGAzkEn6w8j5eFXK80YzwGa3PA43ILHB9lZMiSkbcUm1aN6Y9ORMcIO5+FatbvVsdNdlYB8EAA5qBoiT6dKY7kD5s7FtzjB9fTNeaxHa6jexW5c9wgLSFHCjbAC7j1nNKobGlPRXOy8Qm1W2kuDhO+V2J8mBNdN121g1btZbQAqVgtSwy3XPQ8/yKQ9ldItJNVgUDjMaZKrLsGbiI5eHDz65FMbW1ki7Y3strIZI1dE4C30RxHPTlhQa1xWrMM3ujV8pGkvHacUUkiFCxYc9jlunTfrVU1zRLpE02COd2YwKxHCfRbix9wq0dsr+aRntpo5FjYcJWPIzhTyPD5rS/WtSt4dVh79HV0SIxL3oU4LnfBABp1dIrMe1s2of2c02Z83ImUiUbkg5O49/wAKrvzvUv3dz/zG/CrZqWp2z6HFbzzgohJ9MADmvUVJ/R+l/vo/+MfjUXS4NRQV/ZCfzPSjTf8AEL/MPvooojwhnt5/iovWPup9d/SsPWPsWvaKd8IRa7D+/uP5R91U+x/bsv8AOaKKiPqNL2H3bj/tTof9Ef8AyGrXF/hPZRRWLN1G38fjFN3/AHZ/lFJTzb89KKKFwaXSwfJ7+3rv+qv+mnHZr9vX/wDUk/8AtRRWpfTDPor7bfteL+rN91Ke2H7ZsP6Nv/qaiiojwiPshZ2h/ZS+z7VpNRRV8eCy6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1030" name="Picture 6" descr="http://www.prensalibre.com/salud/Alimentacion-tercera-edad_PREIMA20110628_0219_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3" y="836712"/>
            <a:ext cx="3672408" cy="5040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50353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328592" cy="3240360"/>
          </a:xfrm>
        </p:spPr>
        <p:txBody>
          <a:bodyPr>
            <a:normAutofit/>
          </a:bodyPr>
          <a:lstStyle/>
          <a:p>
            <a:pPr marL="0" indent="0" algn="ctr">
              <a:buNone/>
            </a:pPr>
            <a:r>
              <a:rPr lang="es-CO" b="1" dirty="0">
                <a:solidFill>
                  <a:srgbClr val="FF0000"/>
                </a:solidFill>
              </a:rPr>
              <a:t>3</a:t>
            </a:r>
            <a:r>
              <a:rPr lang="es-CO" dirty="0"/>
              <a:t> Asimismo, que las mujeres </a:t>
            </a:r>
            <a:r>
              <a:rPr lang="es-CO" i="1" u="sng" dirty="0"/>
              <a:t>mayores</a:t>
            </a:r>
            <a:r>
              <a:rPr lang="es-CO" dirty="0"/>
              <a:t> sean reverentes en conducta, no calumniadoras ni esclavas del mucho vino, maestras de lo bueno, </a:t>
            </a:r>
            <a:endParaRPr lang="es-CO" dirty="0"/>
          </a:p>
        </p:txBody>
      </p:sp>
      <p:sp>
        <p:nvSpPr>
          <p:cNvPr id="4" name="AutoShape 4" descr="data:image/jpeg;base64,/9j/4AAQSkZJRgABAQAAAQABAAD/2wCEAAkGBwgHBgkIBwgKCgkLDRYPDQwMDRsUFRAWIB0iIiAdHx8kKDQsJCYxJx8fLT0tMTU3Ojo6Iys/RD84QzQ5OjcBCgoKDQwNGg8PGjclHyU3Nzc3Nzc3Nzc3Nzc3Nzc3Nzc3Nzc3Nzc3Nzc3Nzc3Nzc3Nzc3Nzc3Nzc3Nzc3Nzc3N//AABEIAKsAcgMBIgACEQEDEQH/xAAcAAABBQEBAQAAAAAAAAAAAAAAAwQFBgcCAQj/xABDEAACAQMCAwYEAwUGAgsAAAABAgMABBEFIRIxQQYTIlFhcRSBkbEHMqEjQsHR8BVSYpLh8SQzFjVTY3KCorLCw9L/xAAZAQADAQEBAAAAAAAAAAAAAAAAAgMBBAX/xAAfEQACAgICAwEAAAAAAAAAAAAAAQIREjEDISJBUWH/2gAMAwEAAhEDEQA/ANxooooAKKKKACiiigAooooAKKKKACiiigAooooAKKKKACiiigAooooAKKKjdY1H4GEBBmVvy+nqaAH0s0cODK6oD1ZsVE9ou02mdnraObUJWJlz3UUS8TyY54HzH1qk6vqTgyXE+WYdSd/P6Vmuu6kb65LyO2FYhUB/L5geXKkcyi4zSLj8X41uz8Lo0kloDjjecLJ/lAI/Wnmlfi9ot1N3WoWt1YgnAlIEifPG4+lYsjbYRhxDoDypOU7HIANLkxnBH1dbXEV1BHPbSJLDIoZJEbKsDyIPUUrWIfgv2imtdZbQ7i5/4SeN3hiY7JIPEeHyyvESOW2fPOxyajbx7cZY/wCAZ/XlVE7JNUPKKipNbhRuEQyk/L+dEeu2jMFbvFz1K5A+lFoKZK0U1GoWZGfiYv8AMKK2wpjqiiigwKKKKACqnrrM80shbwA8I4fTb75q2VUr61gtYHWMKitI0jknHExO5J86xjR2UbWy8sRQA+IE8Pn/ACqlWulyXsk0lvE8rK3iCjHSrxqMscsmzjJBwOv0/reoKz+PtdQlMHCY55VbhJ2AOA2fkPlUZfh0QpumRMnZ3UDM2bYxLjm5A/3qLv7SWCRVk2xtnFXYJqkk7yRFUWRwS5YkKNxy6jGPKmPaDS45YGhgleWRSDxN9sDYf1zpMq2XlxWuiF7HzQ2HazTbidgiLMAzkZxxKy/TxVvbr3EZ7wgny8qwaw0h57+wso24b26uEWNSBlQDlmx5DH6GtUkvDZTSRXd+ZXmMkjcIGF3+vQjHKqxZzvjscy3MjzMOHw+Y60x1DULfSkWe6kbDHG3T1PpnH1rzT4rtWLXFyJoiuU23Od8n+VPpYIp0CTRJIgOQHGRmmozpM4jvI5I1dOPhYAj9m3L6UU7UlVAXAAGAB0oooLRdqKKKc5wooooAKqfaOKSS0cRqhwTniA/jVsqqatqUVrPHBLE7CeV1LAEhAM+QPXAx6k9KyStUNB07MouGmt7xuIZycDgOCRn1z1+9PUmaKSEojszEgBU4h+U9B7VJ9oZbSOdtkVx5DfBOfvULaaybK7huIbLv2j4uANNwjJ64wemaVcTaou+VZZEja3EaQ8CTSyrIc8RQhRkbdKbSSKMBF58jTeK+uGs0m+FtofiBJIoXICKJGTYbn937UWqSzNxM3FvjP8q55Qp0dkeRSjZJdnI7Ox1q61eZlilggRUkchVBdyOeOZ5A7Dc+dS2orZXmqI8wDSdCJASu52z79AM756movV/h9E7P3VveMDc3aspjwNsjGPYA/UmorsreQ3sB067OJV3jYHBdeXD7jp6e1dUeN4nnvk820XdP2eygjLFjkk5JpeHjYgDnj6U3jkBOAdxT3SL+wuHZO8ycZBAJyCOmP6+orFFvQOSWxwE2HL6iipwWMTgMIgQd8+dFFM3JEtRRRTEQoopG5k4E2OCeVAHE8+Dwx/M1Su0N9HY2t3c3DYjiLM3r4th7k4q2ohdgBWYfi1KFEGlxN+1lue/df+7HFjPueX/hoStmopmo6v8AH3bSS52GyryWmz3oaPETd2eXEw/hXKWShSXck+ldHT9v2T5Y9D1rqpaFLLZLk2DcGUe3K4G+cu5/1pxLqGnaDm4YLLcxjMMCLs8h5FjyCrzxzJx5GlItPaHQhdE8C2ViXJ25nHCPcnPsPU1UrpO/ywY8TboSc+1c64rm2y65q48UNL+7uNTu3urx+J2JPoB5CuImCtldiNh7+dcSMUjJbAPLA60k57uJRg5I3966qIFw0DXzNO1re3EuXAVJuLl/XLP+9P44b63vy8SylZDwgqGHEOuNsbgA1QOPuQh5+IK38TWudmro32nQS8WWYcLH1Gx+2fmKjPx0PE9huZ0hjT4UjhUDHwD7f+sfYe1e1YwMADH6UUmZQnLnXNMtXZJr2BXX8yBwWHyFMpe01uCRDBM/+IlQPvn9Kza50pLR+NJP2UeCqGMHfPp/AVxd9oEs045VkzkhUxuxxn+iak2K4omu1PartHZXSzWcsCWTHCBYgSD/AHXJznPQjGffmtZdp7rWYO8W7MLgeOLhwV+fl6/7VBRatbX9p4sSQTrhlI+oIqJsLqPTNSe3jbv5EBKA5GUPU7bjxYOOoNTbd2USi1XssF92iWJpA907FR4gr5yPaqddXkmo3kl3KPGygAc+EdB9/qac62Yry6HFbXMUbjxTwqrMD6pkZHtSMujX0NvJLFw3cBG0tv4h8xjIq/DKP3snOMl6I2e84SViAwOp3qwdh7Z77UVup0Qw2zq5z+83PHyqlLKskiorbZwcHPyrT9Fkk0rRltiq8EQ43GPzb5PuTg10Sa0Qk+ht25uIVeSGEcbOFYbf8tdicepIO/l71TtPf86vz5709n1F9Tupb2U5eVyx22HkPkMCo2E4umA5Di+9C0alSENSH7YjoSDSUuTcIB0++KV1AhrlB6DP1pFmHes2eSgD3Of5U4wlckYVF6df0H8frWl/htOzafLFt4JQcE7gEY/+NZpji/NV8/C+Ui7vYd8cCuce4H8aSatM1bNLyPM0VDzapcxzOi2LMqsQGy24/wAtFQxY9oj+1elSXEQMDMeDP7MHAYfzFZxqttcoDiCQ8J2YJjh3xg+tbPdTRXUUrRcRKNwlXQqQfYjl61V9Utwyk4qbh2anaM7tGks4DE2U8WeHyrs3qyBkuQSq4IOcHGd8HpRryPFcgJkDOOW2ahxOIpgZlKo3hJOccv8AU0LdGNUiW1GLUbPil0m7kkjjGWErA59MHn6UnYdtiy4nQQSqNriE4xuOYNc208KWvFHdyTnHCqAABD8ic4+Xz5VJ6HpM2qyG/uCStoPBJwjIJ9cb4Byc52PnQ+NPaNXLXs6bWrLVHSW5NjeSqQVkZQsgI5ZYYJ9jkU8m7Ts9pc26WzLM8bJHIGBAJGAd8cs/pRqWiQyt3VzFavkhuKQd249iMhhSb9noLFY3gnmRifyu3EvyzSdx0yzhGa7IiEfDwhW/cG9J2Jz3kjfvHautXkiDiJTx+Hc59SMc/SkpTElsIomYjHiw2ffeuuDtWcslToaTycc7OOWdq5RyXIA655elAjCA534js2eQrlVROI8JJzuSd6ezBQhzuysB5mrd+Gtx3OtzxuDwy2+AcdQ64+5qoAshzGSfMDpVg7G30NjqjXMrL4UIGce/PO3Ksk/E1bNj4x15+9FVT/pSh3FnMwPUQMQfnXlc9lCdivlhg7ia3IU/voxYk+ZzuffNReoSRsuzAipM2PdBgvHIpJPE55egHQVB640lnF3iW4dBnic8k9/T1of0xFY7QRxtGxuOBeIEDH5sDH+n2qnXMPx07CJO7t1ONv651aNX1Cxltw0sSK4GWV+lUC6vHlBjDHus7LyBHt0oik3bCTLzpPZLVrhlZLf4RcYD3OVCj2wT+laPo+ly2FhbWvdd5IijvGixh2PNl33Hpzr56tr26tSDa3M8BXkYpWTH0NP27U9oGhMEmtX7wnmrTsc+++9Vz/CMoNmzXtiZTN3QL28CnhIbAR87gHPIADw74z6Yqga5qEwlaKJ4+FPDlAVJPXOauuh6q932K0e2sLTvVNokUkzr+zjKjhYk+YI8xWYXl/aJcOxJd+I5x4t8746VuMHsOOco2kJ2sss7yTSg7uEXJJ8IHPPzpXjAYt/izTX422bHiaMAYAIO30pRJY2GEliYn90nBP8AXtTKkqGbbHDYZT/d+1ccaqfGdyPzAbU1lvjFkFQCOYznFaH+HXYD+24I9Z12Mi1fDQWp270dGb/Ceg6jc7c8c0gSK3oXZ/VdcGbG2K2/EF+Jk2Q+in975beZFaBonZC00IxXGoW5muW2V3zI3/lCkKnucnpk1pNnbRRKsaKqgKAFG2B5Y8qXkjRFyzBRnqcCoyk5FY1H0VJbTUioKXV2qEeENbxEgep4q8qdF9ZMAwnXB33XH8KKSimb+CVxEYEZnGUHJlG3zH9Cs/7VdqtPsJJrW4ljMg5RhcnB3G2/THQVf77UY7TT57udsRwxtI5H91Rk/oK+Xb27m1C9uL66OZp5Gkf0JOcfLl8qZqyN0c6jdvd3MkmOCNmJWMclHQUzNKk5OKTcAVopwTihAzjI2FddwHPiJGOYFOCAFwBWgCXFxHaNaJcTi2Y8TQ963Ax8yucUnivRig7czigDwCvHAxTyz0zUL7HwdlcT55NHGeH68v1qSHYvtNMhaLRrhh0wU/8A1WGifYTSv7f7TWtlcK8lqp72cDnwL0+Z4R86+o4OCKJYl4QQowi/pt9axX8J9Gv9BfUL3VLG5tZC8cSrJGUbhw2WGeYyVO2fy56VoeqXT6fPDdxBp0dyxkDcWV3OCcHbmAPTpQqe2HfotlvJ4W55G2PrUfrSQa5pNzaQ3CEuMB1bYN0Gfl03pCLVYDGZUmBideJX8sc8+RHUVXEWCbFosccVokjOOGcM6vk4UjBAOMkHIIzSW1ookrtju37F93BGjXBYqgBJJOdvPO9FTvx8R34238lNFbkUzl9Kh21uxF2W1hS+z2cqqw3BJUjH3rApDwitK7W3c9jp2pqGeMTKYPAQFYN4SMZ369PPzNZlLyxVGqZzHinrRjL8RJ25CvAdqBuT7isAVA5V6TXgoNAHB23JwPOtI7FdkbSW3W/1GOKR1Aco/j4QevD/AKEnoKzlCveKZN0DAsPSvqnsnpkWmdn7GCeNO+EQaXbHiO5OPnWMaDSdtEXpegw98srMixxHPCEVMk+Y549al1l0m0VUWeyhDbqodFBzXPwcVrDI1pDAZGdpJHYBT1PQeRxUY/doRNJBHboqKQhA8YOxzkdBgdTjyqeijkpbJnvLWRR3bxSA5wFIOcc/saQkSPuzFGgUOMMnAOEbciORpSz1C3ZFhZkSXAUqg4VB/uj29PSuZiCfDsK0Xoi44reyR5EQJCqEsvEWUAdQOm36bVASadBLMLgLwS5wxQ4368vapi6uFENy6uwChgdvt86jgfhYAZeIlVOFALEnJ2A6np8qx232MjvuF/7WX/OaKSe9tI3ZJJXDqcMBESAfevKKApn4pTD+xdPiA8UlyHz6BDn9WrMpTvWg/irt/Y4HLgm/+us8kqpJ7PAdsV7GfE/yrgda7X/k568VBguteMaF6Vy1ADjT4TcX1tEuMvKo3GetfU8NyvwSkOzgR54j1wOZNfMPZv8A66tm6rxkeh4GrY+yd9dTy3EE0zPFGkZRT+7k4rBoovUT943AA2OIqTw/ypvcw28rK9wu54d3O+dx8hsdqYa8iq0ajIURu3Dk4JDIBkdfzNz86q9rm61eGKd3dJ7mRZQXPiAZMf8AuP1pH8GLq8Nu9wk4LcZlD8xhzg8/bi6eQpGa8UTKgbxEcXd82bcDYe7Cu7q3httOEsMSK67LtkAe1R1oTcw8c3iJ6ch9BtQbQnbQ4suGRiwDhjncnfIz+lcPBGkolZg0mcKS2yZ2wPU5pC9dl1JoFJWJbR5Qo28YOAfXFGoj/i4l6cY2+dC7ZrWIp348z9aKRwBsOVFA1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2054" name="Picture 6" descr="http://es.dreamstime.com/biblia-santa-de-readin-de-la-mujer-mayor-madura-cristiana-thumb176048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8104" y="160338"/>
            <a:ext cx="2847975" cy="3484686"/>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328056" y="3645024"/>
            <a:ext cx="8448104" cy="3046988"/>
          </a:xfrm>
          <a:prstGeom prst="rect">
            <a:avLst/>
          </a:prstGeom>
        </p:spPr>
        <p:txBody>
          <a:bodyPr wrap="square">
            <a:spAutoFit/>
          </a:bodyPr>
          <a:lstStyle/>
          <a:p>
            <a:pPr algn="ctr"/>
            <a:r>
              <a:rPr lang="es-CO" sz="3200" b="1" dirty="0">
                <a:solidFill>
                  <a:srgbClr val="FF0000"/>
                </a:solidFill>
              </a:rPr>
              <a:t>4</a:t>
            </a:r>
            <a:r>
              <a:rPr lang="es-CO" sz="3200" dirty="0"/>
              <a:t> de manera que encaminen en la prudencia a las mujeres jóvenes: a que amen a sus maridos y a sus hijos, </a:t>
            </a:r>
            <a:r>
              <a:rPr lang="es-CO" sz="3200" b="1" dirty="0">
                <a:solidFill>
                  <a:srgbClr val="FF0000"/>
                </a:solidFill>
              </a:rPr>
              <a:t>5</a:t>
            </a:r>
            <a:r>
              <a:rPr lang="es-CO" sz="3200" dirty="0"/>
              <a:t> a que sean prudentes y castas, a que sean buenas amas de casa, a que estén sujetas a sus propios maridos, para que la palabra de Dios no sea desacreditada.</a:t>
            </a:r>
          </a:p>
        </p:txBody>
      </p:sp>
    </p:spTree>
    <p:extLst>
      <p:ext uri="{BB962C8B-B14F-4D97-AF65-F5344CB8AC3E}">
        <p14:creationId xmlns:p14="http://schemas.microsoft.com/office/powerpoint/2010/main" val="3350166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24441" y="240769"/>
            <a:ext cx="5266928" cy="2553147"/>
          </a:xfrm>
        </p:spPr>
        <p:txBody>
          <a:bodyPr>
            <a:normAutofit fontScale="85000" lnSpcReduction="10000"/>
          </a:bodyPr>
          <a:lstStyle/>
          <a:p>
            <a:pPr marL="0" indent="0" algn="ctr">
              <a:buNone/>
            </a:pPr>
            <a:r>
              <a:rPr lang="es-CO" dirty="0">
                <a:solidFill>
                  <a:srgbClr val="FF0000"/>
                </a:solidFill>
              </a:rPr>
              <a:t>1 Timoteo 5:1</a:t>
            </a:r>
            <a:r>
              <a:rPr lang="es-CO" dirty="0"/>
              <a:t> No reprendas con dureza al anciano, sino exhórtale como a padre; a los más jóvenes, como a hermanos; 2 a las ancianas, como a madres; y a las jóvenes, como a hermanas, con toda pureza.</a:t>
            </a:r>
          </a:p>
          <a:p>
            <a:pPr marL="0" indent="0">
              <a:buNone/>
            </a:pPr>
            <a:endParaRPr lang="es-CO" dirty="0"/>
          </a:p>
        </p:txBody>
      </p:sp>
      <p:pic>
        <p:nvPicPr>
          <p:cNvPr id="3074" name="Picture 2" descr="http://t3.gstatic.com/images?q=tbn:ANd9GcQyXeehvx_BOy1yXXeuurGqV3jX9Ruwp_iSbm3cyCARDE8g-jX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3" y="332656"/>
            <a:ext cx="3051422" cy="237626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435092" y="3895427"/>
            <a:ext cx="4572000" cy="2554545"/>
          </a:xfrm>
          <a:prstGeom prst="rect">
            <a:avLst/>
          </a:prstGeom>
        </p:spPr>
        <p:txBody>
          <a:bodyPr>
            <a:spAutoFit/>
          </a:bodyPr>
          <a:lstStyle/>
          <a:p>
            <a:r>
              <a:rPr lang="es-CO" sz="3200" dirty="0"/>
              <a:t>Salmo 16: “Corona de honra es la vejez, que se halla en el camino de la justicia”, </a:t>
            </a:r>
            <a:r>
              <a:rPr lang="es-CO" sz="3200" dirty="0" smtClean="0"/>
              <a:t>“</a:t>
            </a:r>
            <a:r>
              <a:rPr lang="es-CO" sz="3200" dirty="0"/>
              <a:t>la experiencia es la corona del anciano</a:t>
            </a:r>
            <a:endParaRPr lang="es-CO" sz="3200" dirty="0"/>
          </a:p>
        </p:txBody>
      </p:sp>
      <p:pic>
        <p:nvPicPr>
          <p:cNvPr id="3076" name="Picture 4" descr="http://t1.gstatic.com/images?q=tbn:ANd9GcTo9ICXeunsCJJ_IeMVZzwnhHNwXT3T6xPsJldE6BvwXTk6e6kJHyLTUjW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356992"/>
            <a:ext cx="2736304" cy="3164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81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69471" y="476672"/>
            <a:ext cx="5238633" cy="4536503"/>
          </a:xfrm>
        </p:spPr>
        <p:txBody>
          <a:bodyPr>
            <a:normAutofit fontScale="92500" lnSpcReduction="20000"/>
          </a:bodyPr>
          <a:lstStyle/>
          <a:p>
            <a:pPr marL="0" indent="0" algn="ctr">
              <a:buNone/>
            </a:pPr>
            <a:r>
              <a:rPr lang="es-CO" dirty="0"/>
              <a:t>La Biblia </a:t>
            </a:r>
            <a:r>
              <a:rPr lang="es-CO" dirty="0" smtClean="0"/>
              <a:t>en </a:t>
            </a:r>
            <a:r>
              <a:rPr lang="es-CO" dirty="0" smtClean="0">
                <a:solidFill>
                  <a:srgbClr val="FF0000"/>
                </a:solidFill>
              </a:rPr>
              <a:t>Gén. 21:</a:t>
            </a:r>
            <a:r>
              <a:rPr lang="es-CO" dirty="0" smtClean="0"/>
              <a:t> habla </a:t>
            </a:r>
            <a:r>
              <a:rPr lang="es-CO" dirty="0"/>
              <a:t>de la edad avanzada de Abrahán y agrega que él tenía "</a:t>
            </a:r>
            <a:r>
              <a:rPr lang="es-CO" i="1" u="sng" dirty="0"/>
              <a:t>cien años</a:t>
            </a:r>
            <a:r>
              <a:rPr lang="es-CO" dirty="0"/>
              <a:t>" cuando nació Isaac su hijo </a:t>
            </a:r>
            <a:r>
              <a:rPr lang="es-CO" dirty="0">
                <a:solidFill>
                  <a:srgbClr val="FF0000"/>
                </a:solidFill>
              </a:rPr>
              <a:t>(versículos 2,5)</a:t>
            </a:r>
            <a:r>
              <a:rPr lang="es-CO" dirty="0"/>
              <a:t>. Sara ex­clamó: "</a:t>
            </a:r>
            <a:r>
              <a:rPr lang="es-CO" i="1" u="sng" dirty="0"/>
              <a:t>¿Quién dijera a Abrahán que Sara habría de dar de mamar a hijos?</a:t>
            </a:r>
            <a:r>
              <a:rPr lang="es-CO" dirty="0"/>
              <a:t> Pues le he dado un hijo en su vejez" </a:t>
            </a:r>
            <a:r>
              <a:rPr lang="es-CO" dirty="0">
                <a:solidFill>
                  <a:srgbClr val="FF0000"/>
                </a:solidFill>
              </a:rPr>
              <a:t>(versículo 7)</a:t>
            </a:r>
            <a:r>
              <a:rPr lang="es-CO" dirty="0"/>
              <a:t>. </a:t>
            </a:r>
            <a:r>
              <a:rPr lang="es-CO" dirty="0" smtClean="0"/>
              <a:t>Para ese tiempo, Sara tenía 90 años según </a:t>
            </a:r>
            <a:r>
              <a:rPr lang="es-CO" dirty="0" smtClean="0">
                <a:solidFill>
                  <a:srgbClr val="FF0000"/>
                </a:solidFill>
              </a:rPr>
              <a:t>(Gén. 17:17)</a:t>
            </a:r>
            <a:r>
              <a:rPr lang="es-CO" dirty="0" smtClean="0"/>
              <a:t>.</a:t>
            </a:r>
            <a:endParaRPr lang="es-CO" dirty="0"/>
          </a:p>
        </p:txBody>
      </p:sp>
      <p:sp>
        <p:nvSpPr>
          <p:cNvPr id="4" name="3 Rectángulo"/>
          <p:cNvSpPr/>
          <p:nvPr/>
        </p:nvSpPr>
        <p:spPr>
          <a:xfrm>
            <a:off x="307975" y="5301208"/>
            <a:ext cx="8640960" cy="1200329"/>
          </a:xfrm>
          <a:prstGeom prst="rect">
            <a:avLst/>
          </a:prstGeom>
        </p:spPr>
        <p:txBody>
          <a:bodyPr wrap="square">
            <a:spAutoFit/>
          </a:bodyPr>
          <a:lstStyle/>
          <a:p>
            <a:pPr algn="ctr"/>
            <a:r>
              <a:rPr lang="es-CO" sz="3600" dirty="0">
                <a:solidFill>
                  <a:srgbClr val="FF0000"/>
                </a:solidFill>
              </a:rPr>
              <a:t>Salmos 92:14</a:t>
            </a:r>
            <a:r>
              <a:rPr lang="es-CO" sz="3600" dirty="0"/>
              <a:t> </a:t>
            </a:r>
            <a:r>
              <a:rPr lang="es-CO" sz="3600" dirty="0" smtClean="0"/>
              <a:t>«</a:t>
            </a:r>
            <a:r>
              <a:rPr lang="es-CO" sz="3600" i="1" dirty="0" smtClean="0"/>
              <a:t>Aun </a:t>
            </a:r>
            <a:r>
              <a:rPr lang="es-CO" sz="3600" i="1" dirty="0"/>
              <a:t>en la vejez fructificarán; Estarán vigorosos y </a:t>
            </a:r>
            <a:r>
              <a:rPr lang="es-CO" sz="3600" i="1" dirty="0" smtClean="0"/>
              <a:t>verdes</a:t>
            </a:r>
            <a:r>
              <a:rPr lang="es-CO" sz="3600" dirty="0" smtClean="0"/>
              <a:t>».</a:t>
            </a:r>
            <a:endParaRPr lang="es-CO" sz="3600" dirty="0"/>
          </a:p>
        </p:txBody>
      </p:sp>
      <p:sp>
        <p:nvSpPr>
          <p:cNvPr id="5" name="AutoShape 2" descr="data:image/jpeg;base64,/9j/4AAQSkZJRgABAQAAAQABAAD/2wCEAAkGBhQSEBUUExQUFBUUFBcUFRcUFRQUFBUUFhQVFBUUFBUXHCYfFxkjGRUVHy8gJCcpLCwsFR4xNTAqNScrLCkBCQoKDgwOGg8PGiwlHyQsLCwsLCwsLCwsLCwsKSwsLCwsLCwsKSwsLCksLCwpLCwsLCwsLCwsLCksLCwsLCksLP/AABEIAMABBwMBIgACEQEDEQH/xAAcAAACAwEBAQEAAAAAAAAAAAADBAIFBgEABwj/xABAEAABAwIEAwYDBgQEBgMAAAABAAIRAyEEBRIxQVFhBhMicYGRMqHwFCNCscHRUmLh8QdygpIVM0NTwtIWorL/xAAaAQACAwEBAAAAAAAAAAAAAAACAwEEBQAG/8QAKhEAAgIBBAECBgMBAQAAAAAAAAECEQMEEiExQRMiBTJRYZGhFHGBI/H/2gAMAwEAAhEDEQA/AMExqYaENjUdrVlSZfSCMCOwKFNqO1iS2EokmhFYFxtNFaxLbCUSTWozGqLGIzGJbC2kwLINM6gCd+PmmWNQcOy7geB/O6A6ibaK6MMjhsLoCC2TQH7OuigmAF6FFsnaL90uCkmSxe0rrZ20VDYUgEc0l7u11nUCDlw1CimmoOpIkdtINrnmuOqnmpGmhuYpts7YcNVCL1MtUC1ETsIucglqMWqJaiRGwAaag5iMQhORKwXEC6mgvamXBAejQDiKvYgvamXhLvCbFgOIEtXFJy8m2DQZjUwxijTYmWMSWxqR2mxMMprjGJllNJbDSONporKSIymjspJbkMSBspIzaaK2kiimluRNAW00CvTioDzEeouP1ViykjNy7vAem3n/AH/JTjTlKkDNqPLEAFJrUfuo+uK93f1zQNjUiGhdFNMMbK6KaCzqF+7XO7TfdL3dLtx1Cndrvdpnul7u11nbRYUlE004Ka8aK7cdQj3ShUpJ40kN9JEpE0IGkominjSXu6RbjqK51JQdSVg+ihGkiUiKK99JCfSVi+kgPpIlIFor3tS72KxfSS1SmmpgNCL2ID2J99NLPppiYtoSe1eRnMXkywKGaTEyxq9RpJllJV3INHqdNM02LlNiYptSmxiR2mxMsYuU2o7KaU2MSPBiKymptpprD4UusBJPD64IOW6RLpK2LCkTAbufl1V9hMFobEJzL8pDBJu5MOpr0Oi0bxLfPsys+fe6XRl8fg4ebWddL919fqtXjsv1ssPELjz5eqz+jYj65g9Vl/EMHo5LXTL2ly+pGvKFDTU2o4p/X6LncrPuy7RwU10U1MdUVrEFkULGkud2nNCiKa7cdQqKS7oTIpKBYus6gDqSG6inCxRNNSmdQn3SgaSdLFF1NTZDQg9iEaadfTQXU0aZ1CbmIVRicfTQHhMTAaEnsS9Smn3sS72JiYDQg9iVqNVhUYln006LFMRcxeR3MXkdix7D0rJkMXsO1HaxVW+RiRAMR2MUhTTFOghsYj1OmmaVFN4PLC6OA6q5w2VtG4nz29kawTl3whUtRGJXYPLS7hA58PTmr7D4NrG+HfnxRmBeYLrZ08NPg82/qZ+XNPJ/RMEwp0MPO6IIhEaFe/kY3xuK9M93ELP51gdL9Y+F5v0fz8j+fmtIFGthmuaWkSCIVfULHqcbhf8A6NwzlimpGM7v+v7qbKfA/XUJ3EYUsdpO42P8TVFlP65dF5LInCTjLtG8sikrQs+guaI+rj9wm3BR0yg3E2AYeB3+R8kQMXvs+9/f81yhTI4W+tl3DOskGKLqaYbcWXSIQWRuFDTUDTTZQy1EmEmLGmhPYnS1BexEmSJuagliedTQnMRpkiNRqA+mrB9JLVGJiYDEX00vUarB7Es+mmpimV9SmgPYn3tS9QJiYpiFRi8j1GriYmLLjCZcSE6zKSeKbwdIwrSjhwrk4YI8lNZJ/UrsNlAG8lWdLBNAsAnaVEJkYcKv/Ox4+Ix/07bKXkSoshO0aZRKeFhPMpAJWp+IqS+pCxULsw0qTcPdMwu6Vm/yZyfIe1ICWKdOmp6F0BWvXV8oHadLV7Sk8yzilh26qr2sHCdzaYA3J8ln6v8AihhABpNR88mafcPLVahlcuVGhuPTZMnyRbNJjMIKjeThdp68vIqjfSgm0HiORSVP/FDCE3FVvmwO/wDwSVaNzvCYgTTrUi8DbUGujk5pg+4Q6tetHc17l+x8MWbBxKLoWIXQ2VCrWZpLtQgbkGwXcRiG0WguDnPc3U2k1pBAOxqnhfhb9s3DgnmdRHzmooi6oPOLGLkeYClq2sRO0tc2Z5SLquyjAYnFTL2M/wAoMNEzobpjSNhaCYvOy19PI2U6e0uAEkmZ/iF7EG9jY9OGrH4SmvmKz1NPooyVFzl7GFrSHNP3biWgmZZUF+7dN77gnqDeJBQYatTSJ0gw4gkEkbgEbAGxIvyiFmy0uSOT02WoTUo7kMNbqMNuYk7AAc3E7D6unG9nKhE66bZ2sXj82ohwDKei2mCSI428U8zfVx+Eq2oVQBpeIB2nYTu0k9Zg9QFs6b4bjSufJSy6iSftM9ickrU7w2o2N2yH/wCw7+h9CkWX22WtrUS0+CZjYaQ0ebSR+Szea0iH6yC15MFv4Km1wbw+9gTfbkQGq+HKnLF+A8OpfUhN1NBexMtcCJ3BUHhYlmknYm8WQSxMOCE8JiZDQtUYlajU49LVU1CWJ1WJOoE9VSdUJ0RbFnry89eTBZtsK1WeHYq/Dqxw5VyUYLhmePUqaaZTQaKaprP1MIpdDYNhWMRA1cYpEqglHyE2e0rsLoK4E5RSqgSTmqrz7OWYWg6q/ZosOLncGjqSrNxXw/8AxI7VHE1nMY491TljYkBztnP63sOjZ4q1HCskr8DsGPfLnpFXmGeVcU91aqZ1HwgbNZwa0cAliYQsBT+7bPJScPr9Vbl9D2HwhNYm/udLvr0QiT4eNuP6Jnu4BN+ftdLnYG237qUNz5Nqr+/0XXYbEE41hOqKeqpA2cWnS0OBkRqM9NMi4C+tYbBd9Lqskuv/AAxtG20QPZfJexdVtN5e4ho06dRMeIPYA1s2JOsj5DdfVKWaMp0G1O8bUNUgU5IAJO9wJtB4dE77eDyuSW73eWWdDNDROioNbvwusHPF9If1gET0PMStic4c/Q8GBPwmwgiIf1mRPXawlLNaJBY90FwIJDZsLXE8oB4XaOaao0BWBAPxDUC2Ja8XBAOxPxAfyGd5FzHNyVFDJjUaa8g80wLWUqzniadWmWaDIL3OH3bRxD9RInhA5lK9lT3QbT3IaBJsTAuT8yrLtrhnDCCq1rXfZgajqZJhzBTcHAHeRMjiY6rPZJmf2qk6k2l3dRokS8PBHETOph5eiTm+dD8Eo+m4vz+iwz3tLTkBpdLXfG2ANojUQQBJBuI8PktBlJFRmrWagNvEAC0tJa4EADiDw4LMZNlbu8hzXCA6ZG1utpJKJgcQ+i01G+AFpcGu1BrvDDZaR4TtYHYcIKZhyPtg6jFGL2wZr34XkS0j4SNh6G0dFns0r97LTFzpPR2zdR4gklvk9p4pbLu0lWoSNTXtePC6mWmCAHFtoh8c+Y4SoNrBzyCNxDgJu2Nx/p2HJrU7cpK0Vtjg+ROnh3U2guJc134nRqDh8QcNieMjrIsSpF60lfKNdLxDUQdUb+IEyQOMmXAfzGVTN7PlhIa5waYLO8uBI1aHEQWRMAmdvfI1fw+Tlvx/guYdUkqkV9RBeE9icM5kam6Sdrgg9WkWP5pKozkshxlB7ZKmXVJSVoWqJWqmKj+f9UF6YgGJVClXpys1KPCchbFqoXlKouJiFGywzlZYdyqaBVlhSmrllOi1w9RWFFyrKAT1EpGXeuyUkOgqQQws/wBo+2LMMC0eJ9oG46zCTjhJvona3wjRveAvU3A7EHh+i+P5l21xDxOrSC6QG3mTIF9iDtt6qpPamqGiajyPiDdR3M7ddvmrccPNsP064bPon+KXar7JhTTYfvqwLWxu1uzn9N4HU9F8SrWaB/C2fK0BM5pnD8RW1VXFzt3FxJs34WydgDPzPFLU6ocHE/iv6K9sUekXdNBVV92O4N57vyUn4hrd7JPL6hJLYMGIIE+IwIjmStN2NySm/FVXV2lwpEAyC5rLG5EGdvIQSgcOeS9pfiDwYdsO2/PjjspKeMD7cCLdecE7woxYjofl/cL6n2nyqicO6nQazvKLA+np8JFtTTTPE7e/mnMko0sbQ0YmnTNUUmVBUawAw6RqBI+MOaZHUSLwmQxbnRWz/EckopyVv69fow/+HVUd5UaagZNNxBI1NI1MLxNxbwnzX0DF5ADQaKm5pmZZqYCSXv1SCBd533josLmmEbh3CoIOl4a8skg0501TpiTpaC7Rf4m7lbrJ8STULqlRtUj4Ye86wQIc1oZDdyIO8TxRSx06ZTxZHJWu13wdw5bToBpNMAABugatQnZ03A6A2ldyXFhmIYQ0Np1WBreXeUyRMm8nWB/uPEqGNyNol5ZpAc06A+W6TA6eIXMbbbrmctD9FKkJcyKjY4RJ67wQehKBScZWWHGE4VHz+uDX412oMAuHOkg8g0uE/wCoN91hK+FLMQ8aGNFQt0/9No0k6oIElsxO0ytLluYDENa5jy17JDhAPxadbXNNpkDY2PnehzHJKzqjg49474mkSHxLgAHEaW2jhA5GCrWaO5Wilp5LHJqSLT/iQoNawvDzxIAF9zAGw39lIlv2d7gYBqAgESBrqBryRItqc6R5niFT4TJiajAZBloe10GRqIfD2mAYBI/yu2IWvw+V/duY7YjSecgAaweBJBPshxQly2TnnjVbTB5U806zqdMNcWEuMyGlxaGshwBtbkdj0Wj7PGnVl9y9pvrAD2u3JgCL8xbeLLL9n8NUoY2qK58Wt5BtdsjQbcwJjqFbVsY2lX71lmukPH4h/MG/ibPLaSl4smx0+h+XH6i3L6G2Y/lw3CC95vDARyDhJ9DEe6Ry/MJuJ0ncm0GBBHMRHyjim8U+NLhwMyLggiJ+uq0e+jNcadCmNayq1zSwtg9AZ4EtJv5+ayNdxaSINuMcDcdZ4ei0+b44PEWa6JY47HoDysLeRWcbjGmuCXAFzQ0g3E3s4DzAHmeUKlq9JHKueyxhm4FfUcHJKs0jZTxGL0130iIIJO9o3sdzvyXqj1gShLHLbJF9SU1aFHVZsguRK7JQSICNAMBUXkOq5eRgGsw9Qc1aYZ45r4O3tPiBfvHe6bo9s8SP+q75fstP+JXkp0z9A0agTtFwK/PjO3eL/wC6fZn7K1yztXjahtVIAvs0folz03NyfAaxy8I+rdru0goUy1hl5Eb/AAg8SvluLql5LnE+hj89lYY0uedVR2p/H6Cr8U9rW+K0JD2t+3ouLE4R5K7HYkxMbRc8YMgRzlVNSq4mTvwHAJqviNZ5DgksQeHorEHXQ/8AibY7snzPr7fchSqzqcQbwB7WVpleXd9UZSa06nHS0dTz6RdV9PgOZn22V1lbqrKrKtFsupePYxG0G25mB1hM3c0itPG4xbbv/D6LlfY+nhSIY19Rulxe8kSdYB0Ng6QD+XG0V9HAvoYmpTdDXPOoAGdcbjUQB+IGbG82WnGbjF4VleldzBLm8+YI87x0QO1FDv8ACGrTMF1MAPG7Xth1N5j2I5OIVmcE4uirhy7ZqTPVMGS1x+7aKQh0VS4gRu+bC4O8Kh7K5m043VJ7oUK9NlvjBFKpLZ/ygdd+KqamIqup6H1CWxOmTp8yDuQrPKcC6g2nDJJFhAgBznNAPG7d/PokRe33D8m7L/zRpO1fZh9Ql1JrS6ppLgSADVAAnY3LRG1weFis9kOa0qTaeum4uaxuh4kEANsKs7RtdbXGZk0U9VSkQ6YDg7W5p567lvRZCth4xhkSzEU3EGBpd3gc10cLHhwlOkoZXSEReTFUvHRpKGZNqMPeVmCXao20t5EkcwT/AGT2V0G0nl0h2toLHgyHU4nwn63CymH7HFrG1qNFrZ8TgxrWuda9231D3kXV1luK1MaDHdueQ1zfwVRv4fwh25HB0qmrXa5L0o2motV9jmGyGq2q99N3dVLOkgOpvJJjUOVjcQbqrp5lUfim1Kjmsc3XTkfC5tHutTjHwAmpM3ABJ4X+gNp+G9o/Ic1geyju8oNcAHB1N7BP/dcKAcCTw1sdPMFvNWVjrgpyzNu/JqsnwcuNXgSSJ3JJnVbbc/7nK9ruIaS2JF7iZAMkb7kSB15oOBjSNPwltp3je67icT3bSTw2nYk2AJ4XVyqRTbbZ867X48/bnBpHwNbq2DWfE5085IHqOSdwmIbo0hhcIABNiTwgbx1PteVm8Lg3YnEudJDRUuODyw2km8B2omOI6LcYPCBoWTN3I2oeyCsr6JrUbt24teJbz8x9dUf/AOUACDTd1bILJ/lcLjzj0T2JrhovslKuDY4TAv6Io5ZQ4TOcIZOZr8CmMzph+Fj2z1aQTxtceqw+f5xVa4x4dJJbAg3g8Op26n02OZ4VraZIsRcFZ7P8B3lBr2gXv1niPrknY9TJyW/oXn00Xifp9mLfmReZJIdzm877q4yvOSfC834Hn59Vm8bS0mRsl6tciI3Nv6q9qNPDNGn34Z5/Dnnilf5PoJcg1CqrJM01N0uPiHzVm82Xmp43jltkbsZqa3IUqleUai8iRx820mdkzQwbzeCrOlhIT2HaBwWtLO64BWPkaybszrAJaT52HstlhMjaxvWOQgeQj9FQYLMHACCtDgc1hpdUgNA3WVnlkk+y1GKjyVFamGNc42AuZtCx2ZY41TI+Ebfune0vacV3losybdeqpKZI2cFewY9quXZKksit9L6d2NNxQhDJm44fml6lTn9FTawgWP1umOC8ER1M8knKatL8jFLefRb3sk9hwxbbUXEvB3NvD6R+qwOCa5zgALkwJW1wGH0ljWzIIJIMOJNgPU/Ieq6PtkDKSnjto1JpVMGxuIpiabv+a2NjtqIGzTxPA3427/xMlrzh/Cx4l9Nx8LXTcsPWdtirnLzUpMDaoaWkXLZgE8C0oJwNJ1QllOmC65dpEki0/wBVdca6Mvz9jH4PAuqVdOrS10gu2LAdxB3PAHaXdFqc4hrqIptMU2wQWlx0iTqLTc9eJ3ggSnajxTs1svPHgOSjhcuLzqe7wn4yd3j+DoznzFrXQenuTj9Q4z2NS+gHEVgWnT3YkAtcx0scJBJIHwkRyTeSd1Uw5Y50hr+8Y5wnS4npBIn5E3VF2oxrHuBYwB4MkgXeGzpbaxkB0T+6cyOgxlEPc6aTtJDm+E0HAizgbgAgAz11AAEmrXp5OGXW9+LlUy+biXUnxdhJnnTeT/CSIM72g81RZjjtL36BSBcdTvC5oLwIs7XvYDZWv28UyGw003CDxpkAxqaDIEkwQfO4ko9bKKdRssgcdLpc0njvJbytborfqQy8SXJT2ThzFmWzDMquMe2nqOmJcdgBuXaRYE8OQvMkKyyyg2gx9MkBusabgPAfDYBO7tQa8dYHOG6eB7lznFj/ABGZDdYkk/wSRvuQNglsb3dS7C1zmOiA5tiRdrr2kEWPPyT3FbbsRFNPk0OWZkSQJbqdqc5sFoaRpDje4lzpjjM+YO1OLczDOaPiOmHcLuDQR/qcLcpVNluPbLXOLe8/5DySJbUDj93/AKtbHAbQwEbhI9ru0TYw9Bs945/3oI2DWVCBO0h/tHUJM5JQY7HBOaX3Gcmw8bCALfoFfOdA8lVZbXAaBx/RdzHNIsLnb15fuVlpmvli5TqgeZYvYC8lNtMNHQQqimwU/val3bNA3JPIfUC54o+C1vJe6QDs3gB+6EY0qr6CeeYkxoFy75jb9UX7P9zp6H3mV7H4Ml4cNwCPeP2+a7UqQ3xb8VAXC5Pm/aHBaXO5G46Hj9dVm2svJ8gtB2ozIVKhYy4BuefRUVVy3cNvGtx5TWbPWls6Dtqllwdrq/y/Ng8QYkLOh0hQDoMhRqdLHMvuDgzvH/RrKj15ZmlmbmneQuLIlockXS5NGOpg0W+Jy4NvNuqUBum81rzaVW06kFDG2uS6mWtB8KwxbhVo92DBP1dUbaqVq5i4WBUbG3a8E5MkVH3CGZ5SaZiQ7yv5qudTI3lXIxJO/wA1KpQa8dee3yVtZa+Yz6T+Up6dbYHZGqN2AO6nXwQaVynhSbhHw+UyY5lFbWrNB2Vw4L9RvpFuUmQb+U+62/Z5odWngyXevwt+Q+ZWJ7O1jTY+ZBEnr8J/ZX2SV9Muc4tDwCef4j7qIL32Wck16UYo3OKzdpIBk8mN+J3XoEs173vgkU9pay7o4SeH1ZZrKcdrcXC0uhu82H5C602DxLaTdpLtuLnHj/dWk9z5KrVLguaWmmJPAbk8/wAvRU/aPtKGN0Mu9+w6czyH1uq7FZu5zi1kFwNz+Cn5fxO6pSpl2mmXyXOJEuO5ROXhAKPkeweVDu2VX1IMw50eFpBlpcJHhnUPJ3qjY3OZqaGy18gHSQaVR41MLagIkGBY8RG+nw07c2LaZpaiO8BHCxtBg9YHkSeCFiK4LA+5YBp1HkDYVD5RDuMCbgE080PKLuDJztl/hu8EG1KOiIkOs++ndpETtc8eKzuDz2o2GGAWuAcDJB0m4kXaZHIjzmUXIswDSSXOJcASXQLiQYG/9gqjO8H95rBd4i4scOROot1bAg/hO4A3ukwSl7fJZySeJbmrT7Noc6gyHAiJAG/vy3Pr0vR4/Huqu1OI2gSOHTkOu/yWXGYOA8Wo8tItFrubO/lPlyLQzsOBi5946/WyicZrsZhnhfy9jFdtOmHBoABaGaW+Fmn+DSLBnHRtxIkmU8swve1RWNzs0/yi2r1IF+IvxKWrsNUhgka/iPJn4j5xbzIWwynAiAAIAAAA5AQPklWxkYRct1cIJg6bzZs23P8AVdqUdDgX3dwA2jgrOpiW0afIDbqT+qzWb5l3dF9V3xOswedhH5eanaG58uT6KzMu0xOPcwSadNoFp+I+Jx68B6FabB5q17ZBWNybAts59y86nHnMfoFaZiaFJpLSWneWkx6zuuat0BBSjG5f2X2IxwH4h7rE9pu1czTpno5w/IKgzTtE9xLWusbbeI/sqtjoF91cwabndIx9Zr01sx/kK56BT8TiUOtW5KTaukQtC0YodzkJ5Q2vkyvPemp2iaOarrihqXlwSNTisPqMyq6qwA7ylquYOPFAOIWDGDRu767H3YkAQN0mafJDFRM0jZFVC5PeQZQ6ymGtG3Dmly+FKne52G37qGgI0iVSuJSxreK1vJcq1b8PrqhU335eX7o4oRJ8l3ldX70A8QR5yP7qzxVaKQjgdNrcSPrzWaw9U6g4fhIVwMX3jWMgb6p8+fqSU2CobuTx0X+Q1IEAXi3IDe/5qyq4wukA2/E7YkchyCqMIREDfnvbn6/lHO1ht4Rvx/bzKeujl0M5ThS+pYaWgbRfzPtstFjMKDSLdhH5XSmWgNbp4xJ9UfGVvCetlZhjqNiJTblSMHmDSC7qIB89w3ya1x9U5kOJArVKVS7KgLSDe1+f+f8A+ytc3yyQ0gTAv0Im/sYWVe+KjnDfxfPT/wCqruLi+RvD6LKjNKo+iTAGzh5RbkLGPLzV1hcZpGh3jaR4gRbz6FZrM8dLmOPEaXddoJ67exTWCzGRpO4+Y21fX7Kplx17kaelzqX/ACmNZzk9+8YXPaebnO0c9Qm4HP3jdZytQ3kAdeMbgzz49Fo/tZadyb/Pe31wU8Th6dUsIbDh8UbEz7biVMc1L3CsuhTdwZ7s9gSGAukl0E6rkDgFp24gU2ybBJ4dgaAq/G4svdpGw+Z5qo1udmlGoxUUMYnHmqSXWa2/kOvVfPu03aXvqwAMMbGjhxBnzsFc9qM7FNhotMucPFH4Qf8AyPyHosDYbj64K1hivJk6/JKlt6NdT7VsDADcgWDRuOvAKrx+fvqyPhB4C/ueKp+/Hl8l7vR9XViGKMeTPy63NkW1vgYa8C/FRqVUvqlcFk+ylQcHiVAvk9OKDMlSLuAUomgrqvAbLgsoa4USCUxE0SNVeQtC8utk0OhyiXhRBXbLOo1pBKRlMtekxWXhUQONg70h4Qd+ChUqDYJWSvao3UbQHO0TcBxQwZMD681GC7yTuBw8eKJPBMjGxTGmYeGR0/qh02FxA22J/b1kJt1Inff8lKhTIM8z9H2PyCc0Sol5gW6RO3H1T+FffVF97/JVlBmw4forTDC/QbpkI2Nk0kX2CMN87nzURU1vn8LdvNIHFF/hbtzTVN4AhXEk+Cm3Q3Vq2Kwb2l1Q6RtoMDk5xlaTN8fDIG5sq/LqYDtQ3MT5Ak/qUrL7pJDcSqO4SzPLj3JJBjby5H0VPhcWQerZHQ8x8lvce0VKTm8wsPicuLahLrTB97GPYpWTFt4JWRt7l2X2CxTXNMiQ4EHmDzCYw+HqMcCIe3nx9lm6Lyy42V7leb8Cfc2VCeJr+jWxahT74ZbPFR1rAHfoFV5/nTMJSgQapFunU9FPOO0radM6CHP4AbT1WCzCsartTzLjuVGxLsXm1NcIq6+YOe4kkkkyefqpxMFE+xgFHa2ExyS6M+5PsVNAxMoQ34Hp+6PVqk7IJj+qbCTYicIrk730IeuTyUi1S7qE6mxHRFxJ6KVNqkGqQKZGJFng0BccV4lQcU3olIi4riiSvILDo//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4102" name="Picture 6" descr="http://t1.gstatic.com/images?q=tbn:ANd9GcSEVNpEl0tF0hPFvdoVz4dYSnuRgunbFibDQKgvRt3vBfW8DJf92wnx23E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76672"/>
            <a:ext cx="3258311"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970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solidFill>
                  <a:srgbClr val="FF0000"/>
                </a:solidFill>
              </a:rPr>
              <a:t>A continuación aparecen diez Mandamientos para una Vejez Feliz</a:t>
            </a:r>
            <a:endParaRPr lang="es-CO" b="1" i="1" dirty="0">
              <a:solidFill>
                <a:srgbClr val="FF0000"/>
              </a:solidFill>
            </a:endParaRPr>
          </a:p>
        </p:txBody>
      </p:sp>
      <p:sp>
        <p:nvSpPr>
          <p:cNvPr id="3" name="2 Marcador de contenido"/>
          <p:cNvSpPr>
            <a:spLocks noGrp="1"/>
          </p:cNvSpPr>
          <p:nvPr>
            <p:ph idx="1"/>
          </p:nvPr>
        </p:nvSpPr>
        <p:spPr>
          <a:xfrm>
            <a:off x="457200" y="1600200"/>
            <a:ext cx="8229600" cy="4997152"/>
          </a:xfrm>
        </p:spPr>
        <p:txBody>
          <a:bodyPr>
            <a:noAutofit/>
          </a:bodyPr>
          <a:lstStyle/>
          <a:p>
            <a:pPr marL="0" indent="0" fontAlgn="base">
              <a:buNone/>
            </a:pPr>
            <a:endParaRPr lang="es-CO" sz="2000" b="1" dirty="0" smtClean="0"/>
          </a:p>
          <a:p>
            <a:pPr marL="0" indent="0" fontAlgn="base">
              <a:buNone/>
            </a:pPr>
            <a:endParaRPr lang="es-CO" sz="2000" b="1" dirty="0"/>
          </a:p>
          <a:p>
            <a:pPr marL="0" indent="0" fontAlgn="base">
              <a:buNone/>
            </a:pPr>
            <a:endParaRPr lang="es-CO" sz="2000" b="1" dirty="0" smtClean="0"/>
          </a:p>
          <a:p>
            <a:pPr marL="0" indent="0" fontAlgn="base">
              <a:buNone/>
            </a:pPr>
            <a:endParaRPr lang="es-CO" sz="2000" b="1" dirty="0"/>
          </a:p>
          <a:p>
            <a:pPr marL="0" indent="0" fontAlgn="base">
              <a:buNone/>
            </a:pPr>
            <a:endParaRPr lang="es-CO" sz="2000" b="1" dirty="0" smtClean="0"/>
          </a:p>
          <a:p>
            <a:pPr marL="0" indent="0" fontAlgn="base">
              <a:buNone/>
            </a:pPr>
            <a:endParaRPr lang="es-CO" sz="2000" b="1" dirty="0"/>
          </a:p>
          <a:p>
            <a:pPr marL="0" indent="0" fontAlgn="base">
              <a:buNone/>
            </a:pPr>
            <a:endParaRPr lang="es-CO" sz="2000" b="1" dirty="0" smtClean="0"/>
          </a:p>
        </p:txBody>
      </p:sp>
      <p:sp>
        <p:nvSpPr>
          <p:cNvPr id="4" name="3 Pentágono"/>
          <p:cNvSpPr/>
          <p:nvPr/>
        </p:nvSpPr>
        <p:spPr>
          <a:xfrm>
            <a:off x="395536" y="1628800"/>
            <a:ext cx="7200800" cy="158417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t>1. </a:t>
            </a:r>
            <a:r>
              <a:rPr lang="es-CO" sz="2400" dirty="0"/>
              <a:t>Cuidarás tu presentación todos los días.  Vístete bien, arréglate como si fueras a una fiesta.  Qué más fiesta que la vida.</a:t>
            </a:r>
            <a:endParaRPr lang="es-CO" sz="2400" dirty="0"/>
          </a:p>
        </p:txBody>
      </p:sp>
      <p:sp>
        <p:nvSpPr>
          <p:cNvPr id="5" name="4 Pentágono"/>
          <p:cNvSpPr/>
          <p:nvPr/>
        </p:nvSpPr>
        <p:spPr>
          <a:xfrm>
            <a:off x="395536" y="3356992"/>
            <a:ext cx="7200800" cy="1440160"/>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000" b="1" dirty="0"/>
              <a:t>2.</a:t>
            </a:r>
            <a:r>
              <a:rPr lang="es-CO" sz="2000" dirty="0"/>
              <a:t> No te encerrarás en tu casa ni en tu habitación.  Nada de jugar al enclaustrado o al preso voluntario.  Saldrás a la calle y al campo de paseo.  El agua estancada se pudre y la máquina inmóvil se enmohece.</a:t>
            </a:r>
            <a:endParaRPr lang="es-CO" sz="2000" dirty="0"/>
          </a:p>
        </p:txBody>
      </p:sp>
      <p:sp>
        <p:nvSpPr>
          <p:cNvPr id="6" name="5 Pentágono"/>
          <p:cNvSpPr/>
          <p:nvPr/>
        </p:nvSpPr>
        <p:spPr>
          <a:xfrm>
            <a:off x="395536" y="4941168"/>
            <a:ext cx="7200800" cy="1584176"/>
          </a:xfrm>
          <a:prstGeom prst="homePlate">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t>3.</a:t>
            </a:r>
            <a:r>
              <a:rPr lang="es-CO" sz="2400" dirty="0"/>
              <a:t> Amarás al ejercicio físico como a ti mismo.  Un rato de gimnasio, una caminata razonable dentro o fuera de casa.  Contra inercia, diligencia.</a:t>
            </a:r>
            <a:endParaRPr lang="es-CO" sz="2400" dirty="0"/>
          </a:p>
        </p:txBody>
      </p:sp>
      <p:pic>
        <p:nvPicPr>
          <p:cNvPr id="5122" name="Picture 2" descr="http://us.cdn4.123rf.com/168nwm/lisafx/lisafx0911/lisafx091100065/5918358-pareja-de-ancianos-hermoso-vestido-para-las-fiestas-aislado-en-blan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1596447"/>
            <a:ext cx="144016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t2.gstatic.com/images?q=tbn:ANd9GcTJL3mb516Av3qjvfBXtyi-LGm-w1BnQJFVLDBIPFZGAhgvKzt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3356993"/>
            <a:ext cx="1437211" cy="158417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t2.gstatic.com/images?q=tbn:ANd9GcS3VI5g-tFb_Xcmcj9r2f-KSdVd6H6rlAW36kg6ZF8OeGJM4Up4G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96337" y="5085184"/>
            <a:ext cx="1440160" cy="16933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462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marL="0" indent="0" fontAlgn="base">
              <a:buNone/>
            </a:pPr>
            <a:endParaRPr lang="es-CO" b="1" dirty="0" smtClean="0"/>
          </a:p>
          <a:p>
            <a:pPr fontAlgn="base"/>
            <a:endParaRPr lang="es-CO" b="1" dirty="0"/>
          </a:p>
          <a:p>
            <a:pPr fontAlgn="base"/>
            <a:endParaRPr lang="es-CO" b="1" dirty="0" smtClean="0"/>
          </a:p>
          <a:p>
            <a:pPr fontAlgn="base"/>
            <a:endParaRPr lang="es-CO" b="1" dirty="0"/>
          </a:p>
          <a:p>
            <a:pPr marL="0" indent="0" fontAlgn="base">
              <a:buNone/>
            </a:pPr>
            <a:endParaRPr lang="es-CO" b="1" dirty="0" smtClean="0"/>
          </a:p>
        </p:txBody>
      </p:sp>
      <p:sp>
        <p:nvSpPr>
          <p:cNvPr id="4" name="3 Pentágono"/>
          <p:cNvSpPr/>
          <p:nvPr/>
        </p:nvSpPr>
        <p:spPr>
          <a:xfrm>
            <a:off x="395536" y="548680"/>
            <a:ext cx="6984776" cy="2520280"/>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800" b="1" dirty="0">
                <a:solidFill>
                  <a:srgbClr val="002060"/>
                </a:solidFill>
              </a:rPr>
              <a:t>4.</a:t>
            </a:r>
            <a:r>
              <a:rPr lang="es-CO" sz="2800" dirty="0">
                <a:solidFill>
                  <a:srgbClr val="002060"/>
                </a:solidFill>
              </a:rPr>
              <a:t> Evitarás actividades y gestos de viejo derrumbado.  La cabeza gacha, la espalda encorvada, los pies arrastrándose.  ¡No!  Que la gente diga un piropo cuando pasas.</a:t>
            </a:r>
            <a:endParaRPr lang="es-CO" sz="2800" dirty="0">
              <a:solidFill>
                <a:srgbClr val="002060"/>
              </a:solidFill>
            </a:endParaRPr>
          </a:p>
        </p:txBody>
      </p:sp>
      <p:sp>
        <p:nvSpPr>
          <p:cNvPr id="5" name="4 Pentágono"/>
          <p:cNvSpPr/>
          <p:nvPr/>
        </p:nvSpPr>
        <p:spPr>
          <a:xfrm>
            <a:off x="395536" y="3501008"/>
            <a:ext cx="6984776" cy="3024336"/>
          </a:xfrm>
          <a:prstGeom prst="homePlate">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solidFill>
                  <a:srgbClr val="002060"/>
                </a:solidFill>
              </a:rPr>
              <a:t>5.</a:t>
            </a:r>
            <a:r>
              <a:rPr lang="es-CO" sz="2400" dirty="0">
                <a:solidFill>
                  <a:srgbClr val="002060"/>
                </a:solidFill>
              </a:rPr>
              <a:t> No hablarás de tu vejez ni te quejarás de tus achaques.  Con ello, acabarás por creerte más viejo y más enfermo de lo que en realidad estás.  Y te harán el vacío.  Nadie quiere estar oyendo historias de</a:t>
            </a:r>
            <a:br>
              <a:rPr lang="es-CO" sz="2400" dirty="0">
                <a:solidFill>
                  <a:srgbClr val="002060"/>
                </a:solidFill>
              </a:rPr>
            </a:br>
            <a:r>
              <a:rPr lang="es-CO" sz="2400" dirty="0">
                <a:solidFill>
                  <a:srgbClr val="002060"/>
                </a:solidFill>
              </a:rPr>
              <a:t>hospital.  Deja de </a:t>
            </a:r>
            <a:r>
              <a:rPr lang="es-CO" sz="2400" dirty="0" smtClean="0">
                <a:solidFill>
                  <a:srgbClr val="002060"/>
                </a:solidFill>
              </a:rPr>
              <a:t>auto llamarte </a:t>
            </a:r>
            <a:r>
              <a:rPr lang="es-CO" sz="2400" dirty="0">
                <a:solidFill>
                  <a:srgbClr val="002060"/>
                </a:solidFill>
              </a:rPr>
              <a:t>viejo y considerarte enfermo.</a:t>
            </a:r>
            <a:endParaRPr lang="es-CO" sz="2400" dirty="0">
              <a:solidFill>
                <a:srgbClr val="002060"/>
              </a:solidFill>
            </a:endParaRPr>
          </a:p>
        </p:txBody>
      </p:sp>
      <p:pic>
        <p:nvPicPr>
          <p:cNvPr id="6146" name="Picture 2" descr="http://t3.gstatic.com/images?q=tbn:ANd9GcSi1vgY8rn2t1nPuk__2khDposCgMCf0mPOCbli77NZtQ8a24Z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3" y="332656"/>
            <a:ext cx="1584176" cy="2609639"/>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t3.gstatic.com/images?q=tbn:ANd9GcQXKaaY9oMQlTmOrYa8Qfe5LKzNyQHOXo9ChMBpA8n0colr4JA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3" y="3501008"/>
            <a:ext cx="1584176"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571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260648"/>
            <a:ext cx="8229600" cy="6369571"/>
          </a:xfrm>
        </p:spPr>
        <p:txBody>
          <a:bodyPr>
            <a:normAutofit/>
          </a:bodyPr>
          <a:lstStyle/>
          <a:p>
            <a:pPr fontAlgn="base"/>
            <a:endParaRPr lang="es-CO" b="1" dirty="0" smtClean="0"/>
          </a:p>
          <a:p>
            <a:pPr fontAlgn="base"/>
            <a:endParaRPr lang="es-CO" b="1" dirty="0" smtClean="0"/>
          </a:p>
          <a:p>
            <a:pPr fontAlgn="base"/>
            <a:endParaRPr lang="es-CO" b="1" dirty="0"/>
          </a:p>
          <a:p>
            <a:pPr fontAlgn="base"/>
            <a:endParaRPr lang="es-CO" b="1" dirty="0" smtClean="0"/>
          </a:p>
          <a:p>
            <a:pPr fontAlgn="base"/>
            <a:endParaRPr lang="es-CO" b="1" dirty="0"/>
          </a:p>
          <a:p>
            <a:pPr fontAlgn="base"/>
            <a:endParaRPr lang="es-CO" b="1" dirty="0" smtClean="0"/>
          </a:p>
        </p:txBody>
      </p:sp>
      <p:sp>
        <p:nvSpPr>
          <p:cNvPr id="4" name="3 Pentágono"/>
          <p:cNvSpPr/>
          <p:nvPr/>
        </p:nvSpPr>
        <p:spPr>
          <a:xfrm>
            <a:off x="179512" y="260648"/>
            <a:ext cx="7488832" cy="2016224"/>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solidFill>
                  <a:schemeClr val="tx1"/>
                </a:solidFill>
              </a:rPr>
              <a:t>6. Cultivarás el optimismo sobre todas las cosas.  Al mal tiempo buena cara.  Sé positivo en los juicios, ten buen humor en las palabras, sé alegre de rostro, amable en los ademanes.  Se tiene la edad que se ejerce.  La vejez no es cuestión de años sino un estado de ánimo.</a:t>
            </a:r>
            <a:endParaRPr lang="es-CO" sz="2400" b="1" dirty="0">
              <a:solidFill>
                <a:schemeClr val="tx1"/>
              </a:solidFill>
            </a:endParaRPr>
          </a:p>
        </p:txBody>
      </p:sp>
      <p:sp>
        <p:nvSpPr>
          <p:cNvPr id="5" name="4 Pentágono"/>
          <p:cNvSpPr/>
          <p:nvPr/>
        </p:nvSpPr>
        <p:spPr>
          <a:xfrm>
            <a:off x="179512" y="2492896"/>
            <a:ext cx="7488832" cy="1872208"/>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t>7.</a:t>
            </a:r>
            <a:r>
              <a:rPr lang="es-CO" sz="2400" dirty="0"/>
              <a:t> Serás útil a ti mismo y a los demás.  No eres un parásito ni una rama desgajada voluntariamente del árbol de la vida.  Bástate hasta donde sea posible y ayuda.  Ayuda con una sonrisa, con un consejo, un servicio.</a:t>
            </a:r>
            <a:endParaRPr lang="es-CO" sz="2400" dirty="0"/>
          </a:p>
        </p:txBody>
      </p:sp>
      <p:sp>
        <p:nvSpPr>
          <p:cNvPr id="6" name="5 Pentágono"/>
          <p:cNvSpPr/>
          <p:nvPr/>
        </p:nvSpPr>
        <p:spPr>
          <a:xfrm>
            <a:off x="179512" y="4581128"/>
            <a:ext cx="7488832" cy="2016224"/>
          </a:xfrm>
          <a:prstGeom prst="homePlat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dirty="0">
                <a:solidFill>
                  <a:schemeClr val="tx1"/>
                </a:solidFill>
              </a:rPr>
              <a:t>8. Trabajarás con tus manos y tu mente.  El trabajo es la terapia infalible.  Cualquier actitud laboral, intelectual, artística… Medicinas para todos los males, la bendición del trabajo.</a:t>
            </a:r>
            <a:endParaRPr lang="es-CO" sz="2400" dirty="0">
              <a:solidFill>
                <a:schemeClr val="tx1"/>
              </a:solidFill>
            </a:endParaRPr>
          </a:p>
        </p:txBody>
      </p:sp>
      <p:pic>
        <p:nvPicPr>
          <p:cNvPr id="7170" name="Picture 2" descr="http://t3.gstatic.com/images?q=tbn:ANd9GcQXKaaY9oMQlTmOrYa8Qfe5LKzNyQHOXo9ChMBpA8n0colr4JA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68343" y="116633"/>
            <a:ext cx="1428485" cy="2160239"/>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4" descr="data:image/jpeg;base64,/9j/4AAQSkZJRgABAQAAAQABAAD/2wCEAAkGBhQSERUSExQVFRUWGBoaFxcYFxcYGBsYFxkYGhkYGBcXHCYeGBojHBgYHy8gIycpLCwsFx8xNTAqNSYrLCkBCQoKDgwOGA8PFykcHBgpKSkpKSkpKSwpKSkpKSkpKSkpKSkpKSkpKSkpKSkpKSwsKSksKSkpKSkpKSkpKSkpKf/AABEIALcA+AMBIgACEQEDEQH/xAAcAAABBQEBAQAAAAAAAAAAAAAEAAIDBQYBBwj/xABCEAABAgMFBQYEAwcDAwUAAAABAhEAAyEEEjFBUQVhcYHwBiKRobHREzLB4UJi8QcUI1KissIVcoKS0uIkM0Nzg//EABgBAAMBAQAAAAAAAAAAAAAAAAABAgME/8QAIBEBAQEBAAMAAwEBAQAAAAAAAAERAhIhMUFRYSIyE//aAAwDAQACEQMRAD8Az2054SEhV6pOJJDAuWI4iBhKCh3FtuUSdcDA+07QQUB3BcjcC3tDJYauG8dVjO/XdzxO4nkoUlaUzXQCpIKsQz4jWjx6/s/Z8qWhKEp7oFN9GcnUxkOx1lQqWpcxlkKZIyDB7zHMv5RspBJoMDkfpC3Wd5y4INlSx7ozyiNclOg8IlSq6GJcZdZiOzZRIoRjDEkRS5KXNE03Q793SMEp8N0U+1O0CJCykkrW1UpHqTrEFh7Yy5igFJKCcCWI3ucoQ8WgVJSagDLpoGtNnGIAYjTdEibTz+0PMxJpkfIwCc4gkWUEOA2VBuENtNkQG7oJ1avXVYLsibt4HWnBhDiKv1vgP8oZFjSK3Rw5w9UpLswxOUSE49CGE1gKmKkpxYEtHiPaNZl2mcjSYrwJvDyj253jyH9o9mu21ZA+ZKVeV0+kVyjpm1TSz74YpbxEleUOCmi0HCZRqw28x8oSkxw1DQGSjD0rpDU0hBOcAOlmsPMwgvDVzIjSqAm37BbRCZ4ScFgjmMI9FKg5oI8T2faSiYlQyI9Y2h7fAEhUpdMSCFeRPnE9RvLG1oTGe2tYDaZqQon4aME6nrpoBs/bWUosFXTooERpNjlM1rpC1biC0Risxd9nLEEzEBhROWDt9MvKNaJKdB4RSdnrEtJK1YfhGZDY+UX8acfHJ19RKkjQeEKJFGkdi9S+Y7ZJKpiEJqoUbW8ssI0ti7ETLhClBLsbrXru98MCaRT7ID2xCtHW3+1yPP0jZTtrhN+84AmBOL5DAaUPjHP1Xbzv4O2HYvgJIKnCmLtdDANg53RfSbckAN44Dzips1uQqbdvJKk0Z6sAMocqWlQvqfPMswdvSIlqslXljnpVUmr8hgYbbLclDvjkCWJL6RTIQU/KbofJzXnTKBLVZFLLlN417ylsQzaQ9E5igtE5SiXooklWLu5/SIBLL1g3aMopQp6qcje5y8YFRJJlOQQoDA7jSHrSSDdn7aXIYPeT/KThwJwjU2HaKZ6LyaMzpzT7xhdlTROlmlQavqc4sdlLVKmOCWYggjH2g1Mjcy7R3bxO6sTJtIMVFgtiVuka4Hh0YNUauMK04ZiDWdg5K+udYhC8eMJK3BjiVBhqIZHKIAjzb9qkllSZmqVJLGtCCPWNjtzbqbPLM2YWAolI+ZSv5R4jhHj+1tvTLVNK5hGHdTkkA4AZ8YuJ6xXkxxKqwy9V4S1RbBMFR27nEKTHCqA5UrvC+MwaISYaYBacpdYckxG+UdCmgA2QvWLFJBQF6kg8gGMVVmkqWe6OJyA1UdIsZtrSUiWioSfmwvHB209oFz9nLbKJbDOVLIXLUpChgUkgwGgsatDjNANCODwfR5PQ+zH7WZiFhFrN9Bp8RPzDGqgKLHCPXrFbRNQFoZSCAUqBdwc90fM1jl/FUEoClrP4UJUoncwj279n9mm2WyCXNDrvKVcBcoBZkqUKPuGEGYz6+tgtZbAwogVaiR8p8RSFDxOPAeykt7SsH8MvwJUAr1i9tCL5A/mtHkAxij/Z/MvKtCjokY6qUf8AGL2SCEJWcjOXSuFBHPfrt4+BdlkKtMyafzl+Lt5NEXZ60KY1LEDF27ykjLi/OH7LLS5p0Q39KqeUDbGUyV5C8gCuQCln+0QvqqtLJtFfwStZCi68RgLqcxj8xL8oL2dtsTCsMUlIJxpl4a8ozMu1KNkmf/YsCuTyU+LkxLsWYVfvBfDu4Z3T/wBvnDxPkuLPbpamuEKIWlSjoWUtvFJia0We8V1ABClV/mvqCh5RQ9nP/bUvWZOO9kS1Af3wXtwEKA1Us03zV+0GKnQzZuxESbs1DqvAX0l3USVM3CJkJWSVCSAgkGuOBccGaHbInKIlglwbnH/5TlwEE2SeSAFAJNKJLqq9SMhx1iacuOSQgZXMwUlzwY5RdWa1g4l1EZ4nlGSm2tQUQgJRVir5lFgfCJdloKV3iSTq9aA+4hjr22CVhifIaCB5+0U3VFwG1Zw2Lv4wOiebhILEimbu4+kZHtvtT4chSR80xV3N7tLzeQhz2zskjI9qNvm0ziRRCaIGTaneamKUCriJCHh6ENG89Rz26iJhgNYfMFeMNXugL2RPCOGOJh8mQpRupSSdwgJG8IIcgCr4NFirY1wPMmIRue8rwThzh0i3okqSuSCVAvfUBjuTAfjQKLCs0ukHf3fWCEWeWmq1FRySg0yqVGIbVtGZMUStRJOMQplHEQAZadouCkJupeiRhzzJ3l4G+KrhuEGWHZV8i8puGPnBshIlrZIFDxwO+BWdVXytnTFkUZzQqp94v+znZP4qxf7yBVTEgcHxJOkHf6cVyDaEJLBwsDvFJB8bpp5xbbM20iWj4YvFIQlgEg99i9caxNpYu9gz5SEzEyUolhBDhNCaYnP5t8X9g2xNQlIIQ7YMWLPQHSPMUzyu/wB+6wcCjkE97DE0Bi/2X2jKJQCiVKvsH/kzLZZUhaeN4rtPcrNSE777f3ZRyPPNt9oErvKKA6XCcWusMQ/zYwoZYq+wcq7KnLailD+lKj/kItpJBkl8LkxzxmCK7skQmxqUzBRmHdS6n6QcokSGADlKAeKpi1HxbyjLr66eP+TJYazq3kvV2okMNPnMBbIUn4K1Yd9TckJT/lBlpSf3Uu9To2KifREVUsXLASa3nNK1mKIHP+HCh1PKk/DsCCrNSpiq5OpQB4lKYH7PWkiwz1mhdRJcY3U/90E9qpiUWWWgj5rqcckAJIpveItn2ES7CoTL0sTFmmK2IlswGt0s8XPjP8jdgyCLOAKm5M/qMsg8Wg7a8pN91qy+UB1ElSjjgMYbKN2StKBdSygM1UUEO+Xy5QtoyXmkaD/KE2nwZZJjKQB3RoK/hDOc6qhbFF2UpX8yyTyDRyS4UOBO+tz29ofZzdsw/wBpP/U8QaoTMrnj7iLGxn0V53fYxV6dZRYbPoknEtrzw5/rAFqv5AMDVuReML29nlU6Wk5JfxP/AIxsrRaDdTS8O87Yg5esYjtcxnBT/gHGhV7xfDLv4zwltDFqeJCp6RGzeEbMMKVNIDMC2RDj3h4tKc5KfFQ+sMUnOGTJ4yx8oB/RJtbVTKlp3kXj/UTHJu1ZihVR4DujwFIDRLUo4EwXJ2ZXvHwp5wrcE8r8gMKJObwbZNizF5XRqeeXKDrMkIZhzzgsWkq7qTVRqdMfOvnC8l/+aqtWzEy6IdZGJNBwAhqZYNFKbLCkWc1IokZQJabNQp8OPtD1c4xNZ7KlI1xaOTUMq9Vt0RWNBBFXqYJQCtfwk4qVdHNREKn8bzsElrNeIe+SWbEEtzcCK/b/AGbmSCpclLyzV8w5YvnzjW7PsglITLTghLDk33g8TmAGpZsju4RP36nrl48oqQQGAHJzm/XnD12xmINX9QDHom1ewci0G8HlrIZ04c0n6Rg9u9k5tlU6gopOCmcUAreFBDz9MrLA3+ohaKsVE1LalsIUVLsXqwcuzPyhQeJa2Oy0BFgSDmlRp+Zf2gq3A3brsCpI4hCHfxXEEtF2yy04d2WB4FRHjBVvSStKRX5iW3qYOcqJEY3665PQbbKv/TS0uahR3aD1MJWz2kyEPdSm4VksAyU3xjjVRpuiba90XJZTfLISE4J7xJJOtcs4A7QLeYk3qJlzCAKAk3kJpoB9IcFQdodqmWmSmWkKJlkpmKAJF5SqpBwJOeLaQbOkqNmkImFRUpaCo4vRSy7Y0UA8V23L3xxKTX+HLQQwLioUdzO9ItNrLuhID91MwjPBCEJ9Y0rOC0S/4SUh+9cFfzG96mJLUP4qzjWni/1iKb86Eg0TMZ8KS0t/gfGOWeeFTSAQXmMR/tZ/pGdajwkAqUcknzUcuA84bbwEyQnCiRD0h7/5mFd4P1MCbZnd1O9QPXlEmrb5wy9hSLywpCUiv2ZIjPmYwjQ2SVQdZN9IuFqcF6AM9Q3Drwij7VdnSuUJiQ60mozKX730MXk6aE3TmFYPWobHn5RN8UqLmjOw8IcuFZrx9Utt3WG6GN1rwj0va2w5E9T3GP4lpUU5nFsTDLHsez2cXkpF4sApVS2r5RrKwvFYWR2fnrQVFPw5YBLrYO27GLDZ/ZSXMkgoWVTnqlVAAcG1yrF1t/aoWlMpKnUrGrsmM1O2mZU10G6QMRuphE6ucSTUFoQpJIYOkkEA0DFjxhJtGWMEOFOsEEkkniS55RAuVUEBqjgOOkFV4khN44UHvEgphTdoGEcWsAMMvMvjwGUOkF8eqfaEciZKQ3XKOFDl+sYZnDlrYON58ID/AKbaJoThy5xpewOxguYbScEuE8cCYycmSqYoJAdSi0evbD2WmRIRKTkK7zT7+EJA74enXXWcMmkFTYgDHeev0ggAAecV0qZ38MThq79e8JUWEhTDd1hBhCZiShaQpJxBwIgG5WmHCCkTGpDlxHU1iNv/ALMEv8SzqURUmWo1/wCJ03b4Ub9MwN6c47Gmsby85CAyASAL9BmbgYNyjk6cVTSn8JLMKZg1OOsdlS/4gFf4Y7xP8ywMPGO2SzkqKq/iIfeQ0c7sCz5gNrfILc8JYJgddnKpkrH5JAVj+Jd9X9KT4wdN2cQqYrMhYGnfN30MOnSCJgIwSl+aZV1PHHzhwqqlWFMy1hZOCUsB+ZIH+QMGTz8SalgG7gI3KmFZ5XURAkXJ8xZ/Cks+kqUlzT8zD/jCWm7MNfkBJ4SpASP6lGL3UyYKs84qWgEYpWs//opgfBXnAVlP8e8AKfGWSRqSEmnAQdYWCyp8ESE81KSfoPGBNmm9NmMKBMtB/wCZvK5wjXFmnEqXnVXgFIGX+4wFtqaykDQfVhE9hUyXzU2G9Qf0HhFbtZbzDuA1zrnEz6d+IpCu8nl5V+kWadorX8oup1+0UyZlFHRKv7SPqIzUlCxVMxY5mLk1NuPQ/ipYp+ZTcd8EzJ5LlZCE6ZnCm6MP+9TUyVFMwupYSC1QAHPMuByismS5qy6pqyecPxTe8b7aG25cpIUosgYJHzKfICMTtTtfNnEhIug5CpujARXTrBMUe8oq3l84kTZ/hjJzmTXlFSYi9dCdjy2Sqaokk0GeAc18IrbS5UV6losrYfhyEJ3easaxP2V7Nm2Kui8AFOqZiEhhTeTgBEz9jrckS9ntlTJqVBISlKCEuXIJOIpo784ItUm6tSCWKSxaoxGtfGNodnS7MlMuWGSlQGLklwConMnXdFBabIhc1YWkEhy/Dr9YTTmZGeVZwliFAv4s719/KHM7RY2ns6opJQRwNDjkc/WBpezpgDFhzzHKGrUU5m3/AGiuTMLmtI0Nk2X3nUXrQNSLWVs9OSE3iaFhp194QvszsNsJ5nxlDD5eJ/FHoSVYjT6dfrAmyrGJcsAV1bh6QVQK5fUQkFPwYesCS5TzBu659YRPOmsQOnJjllHzHe30gXEhmNyZ9a5jSHyQVHrrP9YFm94uMaP4YQfZCLobgfTr9YE2J1U63QoSBChs68yO10IXNvEgvg3d/CWfKCLHtMXXKkmgwxYEE0GIHjGS2okqnLJwJNOAEV6rOpKrwJBYs1N0Lwa+b0STaApO9x/dnnEqVghRfQCmhjzyVtu0IpevccfGLCxdsAhr6GYCtSHD18TCvNhzuflsVSwoqDYkA6MMvKBbTs5KviGrqo+iVVPpFbYe0Uoi6FPUHQnGnpFrItIKQHq4fT5VPWJ9q9VD+4MssokGZLJBb5ZSD5wLs5C0pN4MpU4E8AUlyRjRLRbonhQChneP9Ib3hoSGf/d6N9YelgXZheWFUYkEUyUoq8gB4xVWud/EUd7eBMXqlgJYDBjTD5T7RmVzH5n1J94Ofui/o2eCZaiDVgNPmI+iYqjZ3wLfSmI0g+1rIQABipPkC3rEH7ud2/wjWM+rrst/gH8swHktJD+SfGBDO7zZ6RZ2ZYdlfKsFKvKvIxXWyys6VfMOnhpqUTs+soN2pZGtJQpITLKwU5904n1jOLnqFCcIv9pbcTaFJKBRCGwP4jg+sAllMlJ+JNuBN9SjdSneWrw9o9H7PbL/AHSUEO4rfZmdRJJ4e0ed9glLmWs3Ugqulln8AcBxxw5mPTplnXmscAimGrxNvrD593Vbt5QIDnM78Gy5ecVFrSPigjQsfCC9tJKroNGoHz55aQBKUbyArFKmI1BP38olqLTL7oHPz9unga2SHIbEM+/GLMp666aIjIvEa084NCv2dKvEgAuG/tb6RZSJiZMxIXmKnTTkT7wTIkXGusN+tDWARJvKAL79d/lAbZSFhQdJcajlXxh9zfr59frGXk35ZdB5HDI4HCLex7WCw6gUmv5g+4wM8Omqcv8Am9ImvXUpS/Hww68oBlLq2m/EvBNoU6m4D3gUkknuvmecFWVF0nRTcjA0tg1KnAcB94kTNYjPSu4U9engKjiaPrHIaskhtYUNnjyS0SgVK3E/SBZ0qsT2iZVR1Kj4mBpyHzboQNKEnSWrAU6Q+UWF0ml7BvOBpjjOKiKr1yKEZxEi0LRgoht8GTEEORAM6YD1wisY7Z8Wll7VTkJuOGObVHduuOUWmz+14a6od4kgHAMoh34NT6xm7BYb5JL7os/9I664xN5jTnrppTtuWtLpWHUNRQBNc9SYqZ1rCSAkE/mFR4wCdkM0E2WxMG4esTOZF+VpyJalsSdM+MSA0aOOw8I4vXy5RYRqcefo8RbQm3mVyPLDyMNnTr1OsBESwQhKfxKWpq7kj1eDUfuBTKMxV1Icny5waLB8NF0rYnFtXgma1nT8NLFR+Y7+MVciZLNolieVfCvD4l2pY4tEy7VXmcNx2E2cJMgrAdcw4/lSWAHOsatMleasasx0iXZ9lly5aUymuhIu1fu0IrwMEFj1uiV8z0rLUhCgUqry+vW+MjthRkzZZ/C7g6gEd3jGpt+1pCDdUouGwD8B3aRmtvz0TZZAL5pLXcCMszjAq/F5LmApcFwQCODv17x2zL73h5u/XrAGxABZ5Z3MzfmziysMsEF2qwr11lEiJVF2VlryMNloZT40HpTn0IeuTco5yqdPTrWElHe3fp16waaVSWD8fNoIsqB8Px8/pENoHd60fr2ieQf4fWbQAyWajeo+o8YlsZvKJOAL+eecQAsUjIAk9cesIdLnXJV4sHP1y5e0USabaC4bPDh7wVZJWBV832H2gHZ6KX1Ylmyy6/SD5E2rb4E9D7tHjkdLMYUNm8YCgRixL0iFVnL4w6ZZM+qQ9Mo9coa/4HmWRQqN2ehgc2dR3c/tBs2Y1CYHmzroc4Q4mgpllH4i7ZCg8I7ZNmXlAqDDTcKwrJaL6wWcA4HPPCNAUgl7oS/4RgH0h7hzmX3UEqzgCgbHzakE3Q3B/pDgWHWkMmeQiV5iMJY16rEU4tUbvrEs6a/4uPjAYfUQy1wzAW5fWBJ1oyhTngOcvTGKjLqnzlNUQds9YuJmZpCgON4N6xXfupuuugyGsH3SJJQMUi+OTOODVibVczP9BptoqTiou24RXXCFC+4chxmx3Re7K2Ou0FkgXQXKiDQFnY5kaRr7N2RkDvKAmKS1VF0tQVGTQvKc/E513d/C92OoJky5eACAU5UIcjll5RTbU2+VkoQSlOeqg2G4VeDLTaloBoCwZOjUoSKYHnGUVMqhWV3zaI10yZEYL3jkD9D9o7MS4bUU4w2Sl0vqTEdjmPfTmD7QzXGyJ7y0pP4S3mWEW9gtLEg4H6Gu7SMlYphEw6Gp4giNDY6uDx50aBPK8M8KVdLVBbjHJKS7EYewivmLchjWhHHdvgiTaXqqhA03GJUMnE1OX2rh1lClrcN+mMRTFuORH3jstTBuPXWsESmvOpR0Def2PhEM+Vf+Ch+615XI0HCH2EFRmE6j1hyixG5KR/UfaKAhM5t2FOuX2g2why7M329/WK2yOqvAZ+8W0iXdDbvoIE9JZir1K+MKOpDQobJl7V2FSpIVKWUPkpymvmIxXaLZVqs5N+WyK95JvDxGGGkewSB3RDlgEEEAg0Y4b6Qana8ARaSrOHWlTpux6dt39mkicSqV/BXjSqSd4yjzzbHZS0WeYBNT3clgulh9d0XovQrZtnShICanM78INSW63RXSp5wFBEi510OcMq5wmsvoUuaC/OBJ1oxq36xBOnwLOQcYMTej5yAagwFNBweGrmKr1nEdSaVOnvFIttLiaR2yzwlznlnBtm2OqYoISHWrwG4Rpdlfs4Vd/iqAdQoCXZi3nC0pus5Z7KqaXZRroeRjcbJ7JBJvzaqH4MmpnzjQWKwolAS0gd0U/N3X8d3hEstZN8E1Acm6SHqHSTmGqIytbxEuQAkJAuDFhQjewzo8RqW5KcSRurUd5VGLkB90FzUgs7i8G4todPTOBloCikkMXYh2UkhVDTIirc4lUBKAUKVcMRpSoOT4GmmcZG0S7qRuUx3UGusbKYO8GPykd0BgRgxpFNtLY98qKSQ4F5OLhqFJgnpamsaGvA7+Tt7wyxIN5SzRKiQMq0zi1s+wQg35yykZIbvKZmfrOHbTnj4gCQAiU9Mq484rQpZ0wXhWrken3i7sJZLnWh0IehrpFFa7elar4SRWuILP6dYxotgWlMxDEO/qC7w/wzl/0f8AvBJSU4KuuCwrV+cEyA9MmI34Hr3ge0yADR2DcsWaO2afmTxO5onGgmTMI7isQ/MEY9cIIWvlT1b2/SA7eCpN5Hzpcp36pPKr+8ByNoOkhQKVuXScsMPGHiV3sy0G8sNi3r94aqa6iNyW8VGANlTz8Q8MhvEPn2kIUNCwO6prDC/2WHTTIj0B1iyCxrh19P0is2Z3UPq3A0pWCEoKuvrz8oEdCl2gCFDU2cDGjfTrlChoF2f5Rwh66RFZvlHWQiV4VLCBr1rDVSwtN1QBDVBDuNIcRDkpzg0YyO1P2fIV3pBuHG4apPDNMYHbmzZ0pd2bLUlgwOKThmOEe2ARydZ0rF1SUqGYIhyk8EEylYjRbmLM40j1zbvYGz2hPcAlLyKcDuKfrGAtP7O7VLnBF105LB7vE6NFb6T7VshKVsAmp9faNVsbsteDrRcSLpcMFKGJrpBexuxcqQBMmK+JMDkEhpYwokZ8YvEWsEi4Q1Ab1AwOCNdeUZ3przElksSEDupYhmLVb7ROJbKIObENli2NMYfLXQZ3g2GYOFOMcUoG6eTbw+OcLVoV07wBc90jJyMz5PCTKN4hsXKTlhRnzD4xKAXNSKPd1pTn7wyaA4U9QAzmgLNXd7QoSJIpnQ4u5ejkcdIqNp28ySqhulrhBLVyOlaxZzJwqoByQ+YFDiBxesVO2dp9xrr3mYtm5dt9IFqVO3FXiVLxxoKlzUthBH+vqIACUs2WfEmM+LOpR0L8mETSpV3EufpjDw5VzM2peFRgMj4Y1ziCTKvkIu0LU1JLNA0iYAXJHOhqI0/ZCzJmTys1TLS//JRZ/CsI7WY2t2QnIciUpSamlSOAGUAdnbSZM34KhdJLpemYpWPavhDFvCnWMBW3YUqaGmS0q445VfGLc2+2TXUVzb0it+JRs6xrZnZ8BgkkJApnSKa29mV1UhV6r3SwLNrA2nQGyzyE+RHoRpSLKy2sE1DsGq2FN2+KSZKXLJK0lOOIODN4w747VyygGxop80M48uIihtZCl3TgboDb890dO0zh68ogsUwLnoAGYbPAvBh1r7AQQEj8IA8Is5KdNPbroxQpkkEN4xIiYsZnP0EJN9r8mkKKT97U2eH6R2HqPFd2fAHd9IkvtHYUSTgndeEdC69ZQoUUHErYxIV4cvOOQoCIKjoIOMKFAFfbNjpmFx8wBYH5atVqVilnImBS0pPw7lDMN1SnVkhIoijwoUTYvk6w22+SkApSkpBUS5KuAwFBBkwhL4hgCDiQQ8KFCp1Eq3gsdWDtrugSZPvIKn+Ul+D9eI0jsKEuQwp7wqySwAGpN3wip2xIM2UlQ7pSo04UL+8dhQ1YzSLXcJB5REq2DMax2FFVKKdOBGDYejRu/wBnUxpMxX80z+1KacHMKFDz2XVa6XaKda/aHG1Yx2FBUSQIbULx09oepjTXNtQ/RhQoAgmsQXLjeNfHh00V07s/ZpmV1yflcYY0ZoUKAmSt1gXKJdLoCiB3g5Y0fwirTbjLmJWkBwQWw8ccoUKKpz49C2btNM1IUAQcwcmOvGDVrCRg9Mzl4HfTjrChQsVYHm7UQAaZHXIdfaFChQIr/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8" name="AutoShape 6" descr="data:image/jpeg;base64,/9j/4AAQSkZJRgABAQAAAQABAAD/2wCEAAkGBhQSERUSExQVFRUWGBoaFxcYFxcYGBsYFxkYGhkYGBcXHCYeGBojHBgYHy8gIycpLCwsFx8xNTAqNSYrLCkBCQoKDgwOGA8PFykcHBgpKSkpKSkpKSwpKSkpKSkpKSkpKSkpKSkpKSkpKSkpKSwsKSksKSkpKSkpKSkpKSkpKf/AABEIALcA+AMBIgACEQEDEQH/xAAcAAABBQEBAQAAAAAAAAAAAAAEAAIDBQYBBwj/xABCEAABAgMFBQYEAwcDAwUAAAABAhEAAyEEEjFBUQVhcYHwBiKRobHREzLB4UJi8QcUI1KissIVcoKS0uIkM0Nzg//EABgBAAMBAQAAAAAAAAAAAAAAAAABAgME/8QAIBEBAQEBAAMAAwEBAQAAAAAAAAERAhIhMUFRYSIyE//aAAwDAQACEQMRAD8Az2054SEhV6pOJJDAuWI4iBhKCh3FtuUSdcDA+07QQUB3BcjcC3tDJYauG8dVjO/XdzxO4nkoUlaUzXQCpIKsQz4jWjx6/s/Z8qWhKEp7oFN9GcnUxkOx1lQqWpcxlkKZIyDB7zHMv5RspBJoMDkfpC3Wd5y4INlSx7ozyiNclOg8IlSq6GJcZdZiOzZRIoRjDEkRS5KXNE03Q793SMEp8N0U+1O0CJCykkrW1UpHqTrEFh7Yy5igFJKCcCWI3ucoQ8WgVJSagDLpoGtNnGIAYjTdEibTz+0PMxJpkfIwCc4gkWUEOA2VBuENtNkQG7oJ1avXVYLsibt4HWnBhDiKv1vgP8oZFjSK3Rw5w9UpLswxOUSE49CGE1gKmKkpxYEtHiPaNZl2mcjSYrwJvDyj253jyH9o9mu21ZA+ZKVeV0+kVyjpm1TSz74YpbxEleUOCmi0HCZRqw28x8oSkxw1DQGSjD0rpDU0hBOcAOlmsPMwgvDVzIjSqAm37BbRCZ4ScFgjmMI9FKg5oI8T2faSiYlQyI9Y2h7fAEhUpdMSCFeRPnE9RvLG1oTGe2tYDaZqQon4aME6nrpoBs/bWUosFXTooERpNjlM1rpC1biC0Risxd9nLEEzEBhROWDt9MvKNaJKdB4RSdnrEtJK1YfhGZDY+UX8acfHJ19RKkjQeEKJFGkdi9S+Y7ZJKpiEJqoUbW8ssI0ti7ETLhClBLsbrXru98MCaRT7ID2xCtHW3+1yPP0jZTtrhN+84AmBOL5DAaUPjHP1Xbzv4O2HYvgJIKnCmLtdDANg53RfSbckAN44Dzips1uQqbdvJKk0Z6sAMocqWlQvqfPMswdvSIlqslXljnpVUmr8hgYbbLclDvjkCWJL6RTIQU/KbofJzXnTKBLVZFLLlN417ylsQzaQ9E5igtE5SiXooklWLu5/SIBLL1g3aMopQp6qcje5y8YFRJJlOQQoDA7jSHrSSDdn7aXIYPeT/KThwJwjU2HaKZ6LyaMzpzT7xhdlTROlmlQavqc4sdlLVKmOCWYggjH2g1Mjcy7R3bxO6sTJtIMVFgtiVuka4Hh0YNUauMK04ZiDWdg5K+udYhC8eMJK3BjiVBhqIZHKIAjzb9qkllSZmqVJLGtCCPWNjtzbqbPLM2YWAolI+ZSv5R4jhHj+1tvTLVNK5hGHdTkkA4AZ8YuJ6xXkxxKqwy9V4S1RbBMFR27nEKTHCqA5UrvC+MwaISYaYBacpdYckxG+UdCmgA2QvWLFJBQF6kg8gGMVVmkqWe6OJyA1UdIsZtrSUiWioSfmwvHB209oFz9nLbKJbDOVLIXLUpChgUkgwGgsatDjNANCODwfR5PQ+zH7WZiFhFrN9Bp8RPzDGqgKLHCPXrFbRNQFoZSCAUqBdwc90fM1jl/FUEoClrP4UJUoncwj279n9mm2WyCXNDrvKVcBcoBZkqUKPuGEGYz6+tgtZbAwogVaiR8p8RSFDxOPAeykt7SsH8MvwJUAr1i9tCL5A/mtHkAxij/Z/MvKtCjokY6qUf8AGL2SCEJWcjOXSuFBHPfrt4+BdlkKtMyafzl+Lt5NEXZ60KY1LEDF27ykjLi/OH7LLS5p0Q39KqeUDbGUyV5C8gCuQCln+0QvqqtLJtFfwStZCi68RgLqcxj8xL8oL2dtsTCsMUlIJxpl4a8ozMu1KNkmf/YsCuTyU+LkxLsWYVfvBfDu4Z3T/wBvnDxPkuLPbpamuEKIWlSjoWUtvFJia0We8V1ABClV/mvqCh5RQ9nP/bUvWZOO9kS1Af3wXtwEKA1Us03zV+0GKnQzZuxESbs1DqvAX0l3USVM3CJkJWSVCSAgkGuOBccGaHbInKIlglwbnH/5TlwEE2SeSAFAJNKJLqq9SMhx1iacuOSQgZXMwUlzwY5RdWa1g4l1EZ4nlGSm2tQUQgJRVir5lFgfCJdloKV3iSTq9aA+4hjr22CVhifIaCB5+0U3VFwG1Zw2Lv4wOiebhILEimbu4+kZHtvtT4chSR80xV3N7tLzeQhz2zskjI9qNvm0ziRRCaIGTaneamKUCriJCHh6ENG89Rz26iJhgNYfMFeMNXugL2RPCOGOJh8mQpRupSSdwgJG8IIcgCr4NFirY1wPMmIRue8rwThzh0i3okqSuSCVAvfUBjuTAfjQKLCs0ukHf3fWCEWeWmq1FRySg0yqVGIbVtGZMUStRJOMQplHEQAZadouCkJupeiRhzzJ3l4G+KrhuEGWHZV8i8puGPnBshIlrZIFDxwO+BWdVXytnTFkUZzQqp94v+znZP4qxf7yBVTEgcHxJOkHf6cVyDaEJLBwsDvFJB8bpp5xbbM20iWj4YvFIQlgEg99i9caxNpYu9gz5SEzEyUolhBDhNCaYnP5t8X9g2xNQlIIQ7YMWLPQHSPMUzyu/wB+6wcCjkE97DE0Bi/2X2jKJQCiVKvsH/kzLZZUhaeN4rtPcrNSE777f3ZRyPPNt9oErvKKA6XCcWusMQ/zYwoZYq+wcq7KnLailD+lKj/kItpJBkl8LkxzxmCK7skQmxqUzBRmHdS6n6QcokSGADlKAeKpi1HxbyjLr66eP+TJYazq3kvV2okMNPnMBbIUn4K1Yd9TckJT/lBlpSf3Uu9To2KifREVUsXLASa3nNK1mKIHP+HCh1PKk/DsCCrNSpiq5OpQB4lKYH7PWkiwz1mhdRJcY3U/90E9qpiUWWWgj5rqcckAJIpveItn2ES7CoTL0sTFmmK2IlswGt0s8XPjP8jdgyCLOAKm5M/qMsg8Wg7a8pN91qy+UB1ElSjjgMYbKN2StKBdSygM1UUEO+Xy5QtoyXmkaD/KE2nwZZJjKQB3RoK/hDOc6qhbFF2UpX8yyTyDRyS4UOBO+tz29ofZzdsw/wBpP/U8QaoTMrnj7iLGxn0V53fYxV6dZRYbPoknEtrzw5/rAFqv5AMDVuReML29nlU6Wk5JfxP/AIxsrRaDdTS8O87Yg5esYjtcxnBT/gHGhV7xfDLv4zwltDFqeJCp6RGzeEbMMKVNIDMC2RDj3h4tKc5KfFQ+sMUnOGTJ4yx8oB/RJtbVTKlp3kXj/UTHJu1ZihVR4DujwFIDRLUo4EwXJ2ZXvHwp5wrcE8r8gMKJObwbZNizF5XRqeeXKDrMkIZhzzgsWkq7qTVRqdMfOvnC8l/+aqtWzEy6IdZGJNBwAhqZYNFKbLCkWc1IokZQJabNQp8OPtD1c4xNZ7KlI1xaOTUMq9Vt0RWNBBFXqYJQCtfwk4qVdHNREKn8bzsElrNeIe+SWbEEtzcCK/b/AGbmSCpclLyzV8w5YvnzjW7PsglITLTghLDk33g8TmAGpZsju4RP36nrl48oqQQGAHJzm/XnD12xmINX9QDHom1ewci0G8HlrIZ04c0n6Rg9u9k5tlU6gopOCmcUAreFBDz9MrLA3+ohaKsVE1LalsIUVLsXqwcuzPyhQeJa2Oy0BFgSDmlRp+Zf2gq3A3brsCpI4hCHfxXEEtF2yy04d2WB4FRHjBVvSStKRX5iW3qYOcqJEY3665PQbbKv/TS0uahR3aD1MJWz2kyEPdSm4VksAyU3xjjVRpuiba90XJZTfLISE4J7xJJOtcs4A7QLeYk3qJlzCAKAk3kJpoB9IcFQdodqmWmSmWkKJlkpmKAJF5SqpBwJOeLaQbOkqNmkImFRUpaCo4vRSy7Y0UA8V23L3xxKTX+HLQQwLioUdzO9ItNrLuhID91MwjPBCEJ9Y0rOC0S/4SUh+9cFfzG96mJLUP4qzjWni/1iKb86Eg0TMZ8KS0t/gfGOWeeFTSAQXmMR/tZ/pGdajwkAqUcknzUcuA84bbwEyQnCiRD0h7/5mFd4P1MCbZnd1O9QPXlEmrb5wy9hSLywpCUiv2ZIjPmYwjQ2SVQdZN9IuFqcF6AM9Q3Drwij7VdnSuUJiQ60mozKX730MXk6aE3TmFYPWobHn5RN8UqLmjOw8IcuFZrx9Utt3WG6GN1rwj0va2w5E9T3GP4lpUU5nFsTDLHsez2cXkpF4sApVS2r5RrKwvFYWR2fnrQVFPw5YBLrYO27GLDZ/ZSXMkgoWVTnqlVAAcG1yrF1t/aoWlMpKnUrGrsmM1O2mZU10G6QMRuphE6ucSTUFoQpJIYOkkEA0DFjxhJtGWMEOFOsEEkkniS55RAuVUEBqjgOOkFV4khN44UHvEgphTdoGEcWsAMMvMvjwGUOkF8eqfaEciZKQ3XKOFDl+sYZnDlrYON58ID/AKbaJoThy5xpewOxguYbScEuE8cCYycmSqYoJAdSi0evbD2WmRIRKTkK7zT7+EJA74enXXWcMmkFTYgDHeev0ggAAecV0qZ38MThq79e8JUWEhTDd1hBhCZiShaQpJxBwIgG5WmHCCkTGpDlxHU1iNv/ALMEv8SzqURUmWo1/wCJ03b4Ub9MwN6c47Gmsby85CAyASAL9BmbgYNyjk6cVTSn8JLMKZg1OOsdlS/4gFf4Y7xP8ywMPGO2SzkqKq/iIfeQ0c7sCz5gNrfILc8JYJgddnKpkrH5JAVj+Jd9X9KT4wdN2cQqYrMhYGnfN30MOnSCJgIwSl+aZV1PHHzhwqqlWFMy1hZOCUsB+ZIH+QMGTz8SalgG7gI3KmFZ5XURAkXJ8xZ/Cks+kqUlzT8zD/jCWm7MNfkBJ4SpASP6lGL3UyYKs84qWgEYpWs//opgfBXnAVlP8e8AKfGWSRqSEmnAQdYWCyp8ESE81KSfoPGBNmm9NmMKBMtB/wCZvK5wjXFmnEqXnVXgFIGX+4wFtqaykDQfVhE9hUyXzU2G9Qf0HhFbtZbzDuA1zrnEz6d+IpCu8nl5V+kWadorX8oup1+0UyZlFHRKv7SPqIzUlCxVMxY5mLk1NuPQ/ipYp+ZTcd8EzJ5LlZCE6ZnCm6MP+9TUyVFMwupYSC1QAHPMuByismS5qy6pqyecPxTe8b7aG25cpIUosgYJHzKfICMTtTtfNnEhIug5CpujARXTrBMUe8oq3l84kTZ/hjJzmTXlFSYi9dCdjy2Sqaokk0GeAc18IrbS5UV6losrYfhyEJ3easaxP2V7Nm2Kui8AFOqZiEhhTeTgBEz9jrckS9ntlTJqVBISlKCEuXIJOIpo784ItUm6tSCWKSxaoxGtfGNodnS7MlMuWGSlQGLklwConMnXdFBabIhc1YWkEhy/Dr9YTTmZGeVZwliFAv4s719/KHM7RY2ns6opJQRwNDjkc/WBpezpgDFhzzHKGrUU5m3/AGiuTMLmtI0Nk2X3nUXrQNSLWVs9OSE3iaFhp194QvszsNsJ5nxlDD5eJ/FHoSVYjT6dfrAmyrGJcsAV1bh6QVQK5fUQkFPwYesCS5TzBu659YRPOmsQOnJjllHzHe30gXEhmNyZ9a5jSHyQVHrrP9YFm94uMaP4YQfZCLobgfTr9YE2J1U63QoSBChs68yO10IXNvEgvg3d/CWfKCLHtMXXKkmgwxYEE0GIHjGS2okqnLJwJNOAEV6rOpKrwJBYs1N0Lwa+b0STaApO9x/dnnEqVghRfQCmhjzyVtu0IpevccfGLCxdsAhr6GYCtSHD18TCvNhzuflsVSwoqDYkA6MMvKBbTs5KviGrqo+iVVPpFbYe0Uoi6FPUHQnGnpFrItIKQHq4fT5VPWJ9q9VD+4MssokGZLJBb5ZSD5wLs5C0pN4MpU4E8AUlyRjRLRbonhQChneP9Ib3hoSGf/d6N9YelgXZheWFUYkEUyUoq8gB4xVWud/EUd7eBMXqlgJYDBjTD5T7RmVzH5n1J94Ofui/o2eCZaiDVgNPmI+iYqjZ3wLfSmI0g+1rIQABipPkC3rEH7ud2/wjWM+rrst/gH8swHktJD+SfGBDO7zZ6RZ2ZYdlfKsFKvKvIxXWyys6VfMOnhpqUTs+soN2pZGtJQpITLKwU5904n1jOLnqFCcIv9pbcTaFJKBRCGwP4jg+sAllMlJ+JNuBN9SjdSneWrw9o9H7PbL/AHSUEO4rfZmdRJJ4e0ed9glLmWs3Ugqulln8AcBxxw5mPTplnXmscAimGrxNvrD593Vbt5QIDnM78Gy5ecVFrSPigjQsfCC9tJKroNGoHz55aQBKUbyArFKmI1BP38olqLTL7oHPz9unga2SHIbEM+/GLMp666aIjIvEa084NCv2dKvEgAuG/tb6RZSJiZMxIXmKnTTkT7wTIkXGusN+tDWARJvKAL79d/lAbZSFhQdJcajlXxh9zfr59frGXk35ZdB5HDI4HCLex7WCw6gUmv5g+4wM8Omqcv8Am9ImvXUpS/Hww68oBlLq2m/EvBNoU6m4D3gUkknuvmecFWVF0nRTcjA0tg1KnAcB94kTNYjPSu4U9engKjiaPrHIaskhtYUNnjyS0SgVK3E/SBZ0qsT2iZVR1Kj4mBpyHzboQNKEnSWrAU6Q+UWF0ml7BvOBpjjOKiKr1yKEZxEi0LRgoht8GTEEORAM6YD1wisY7Z8Wll7VTkJuOGObVHduuOUWmz+14a6od4kgHAMoh34NT6xm7BYb5JL7os/9I664xN5jTnrppTtuWtLpWHUNRQBNc9SYqZ1rCSAkE/mFR4wCdkM0E2WxMG4esTOZF+VpyJalsSdM+MSA0aOOw8I4vXy5RYRqcefo8RbQm3mVyPLDyMNnTr1OsBESwQhKfxKWpq7kj1eDUfuBTKMxV1Icny5waLB8NF0rYnFtXgma1nT8NLFR+Y7+MVciZLNolieVfCvD4l2pY4tEy7VXmcNx2E2cJMgrAdcw4/lSWAHOsatMleasasx0iXZ9lly5aUymuhIu1fu0IrwMEFj1uiV8z0rLUhCgUqry+vW+MjthRkzZZ/C7g6gEd3jGpt+1pCDdUouGwD8B3aRmtvz0TZZAL5pLXcCMszjAq/F5LmApcFwQCODv17x2zL73h5u/XrAGxABZ5Z3MzfmziysMsEF2qwr11lEiJVF2VlryMNloZT40HpTn0IeuTco5yqdPTrWElHe3fp16waaVSWD8fNoIsqB8Px8/pENoHd60fr2ieQf4fWbQAyWajeo+o8YlsZvKJOAL+eecQAsUjIAk9cesIdLnXJV4sHP1y5e0USabaC4bPDh7wVZJWBV832H2gHZ6KX1Ylmyy6/SD5E2rb4E9D7tHjkdLMYUNm8YCgRixL0iFVnL4w6ZZM+qQ9Mo9coa/4HmWRQqN2ehgc2dR3c/tBs2Y1CYHmzroc4Q4mgpllH4i7ZCg8I7ZNmXlAqDDTcKwrJaL6wWcA4HPPCNAUgl7oS/4RgH0h7hzmX3UEqzgCgbHzakE3Q3B/pDgWHWkMmeQiV5iMJY16rEU4tUbvrEs6a/4uPjAYfUQy1wzAW5fWBJ1oyhTngOcvTGKjLqnzlNUQds9YuJmZpCgON4N6xXfupuuugyGsH3SJJQMUi+OTOODVibVczP9BptoqTiou24RXXCFC+4chxmx3Re7K2Ou0FkgXQXKiDQFnY5kaRr7N2RkDvKAmKS1VF0tQVGTQvKc/E513d/C92OoJky5eACAU5UIcjll5RTbU2+VkoQSlOeqg2G4VeDLTaloBoCwZOjUoSKYHnGUVMqhWV3zaI10yZEYL3jkD9D9o7MS4bUU4w2Sl0vqTEdjmPfTmD7QzXGyJ7y0pP4S3mWEW9gtLEg4H6Gu7SMlYphEw6Gp4giNDY6uDx50aBPK8M8KVdLVBbjHJKS7EYewivmLchjWhHHdvgiTaXqqhA03GJUMnE1OX2rh1lClrcN+mMRTFuORH3jstTBuPXWsESmvOpR0Def2PhEM+Vf+Ch+615XI0HCH2EFRmE6j1hyixG5KR/UfaKAhM5t2FOuX2g2why7M329/WK2yOqvAZ+8W0iXdDbvoIE9JZir1K+MKOpDQobJl7V2FSpIVKWUPkpymvmIxXaLZVqs5N+WyK95JvDxGGGkewSB3RDlgEEEAg0Y4b6Qana8ARaSrOHWlTpux6dt39mkicSqV/BXjSqSd4yjzzbHZS0WeYBNT3clgulh9d0XovQrZtnShICanM78INSW63RXSp5wFBEi510OcMq5wmsvoUuaC/OBJ1oxq36xBOnwLOQcYMTej5yAagwFNBweGrmKr1nEdSaVOnvFIttLiaR2yzwlznlnBtm2OqYoISHWrwG4Rpdlfs4Vd/iqAdQoCXZi3nC0pus5Z7KqaXZRroeRjcbJ7JBJvzaqH4MmpnzjQWKwolAS0gd0U/N3X8d3hEstZN8E1Acm6SHqHSTmGqIytbxEuQAkJAuDFhQjewzo8RqW5KcSRurUd5VGLkB90FzUgs7i8G4todPTOBloCikkMXYh2UkhVDTIirc4lUBKAUKVcMRpSoOT4GmmcZG0S7qRuUx3UGusbKYO8GPykd0BgRgxpFNtLY98qKSQ4F5OLhqFJgnpamsaGvA7+Tt7wyxIN5SzRKiQMq0zi1s+wQg35yykZIbvKZmfrOHbTnj4gCQAiU9Mq484rQpZ0wXhWrken3i7sJZLnWh0IehrpFFa7elar4SRWuILP6dYxotgWlMxDEO/qC7w/wzl/0f8AvBJSU4KuuCwrV+cEyA9MmI34Hr3ge0yADR2DcsWaO2afmTxO5onGgmTMI7isQ/MEY9cIIWvlT1b2/SA7eCpN5Hzpcp36pPKr+8ByNoOkhQKVuXScsMPGHiV3sy0G8sNi3r94aqa6iNyW8VGANlTz8Q8MhvEPn2kIUNCwO6prDC/2WHTTIj0B1iyCxrh19P0is2Z3UPq3A0pWCEoKuvrz8oEdCl2gCFDU2cDGjfTrlChoF2f5Rwh66RFZvlHWQiV4VLCBr1rDVSwtN1QBDVBDuNIcRDkpzg0YyO1P2fIV3pBuHG4apPDNMYHbmzZ0pd2bLUlgwOKThmOEe2ARydZ0rF1SUqGYIhyk8EEylYjRbmLM40j1zbvYGz2hPcAlLyKcDuKfrGAtP7O7VLnBF105LB7vE6NFb6T7VshKVsAmp9faNVsbsteDrRcSLpcMFKGJrpBexuxcqQBMmK+JMDkEhpYwokZ8YvEWsEi4Q1Ab1AwOCNdeUZ3przElksSEDupYhmLVb7ROJbKIObENli2NMYfLXQZ3g2GYOFOMcUoG6eTbw+OcLVoV07wBc90jJyMz5PCTKN4hsXKTlhRnzD4xKAXNSKPd1pTn7wyaA4U9QAzmgLNXd7QoSJIpnQ4u5ejkcdIqNp28ySqhulrhBLVyOlaxZzJwqoByQ+YFDiBxesVO2dp9xrr3mYtm5dt9IFqVO3FXiVLxxoKlzUthBH+vqIACUs2WfEmM+LOpR0L8mETSpV3EufpjDw5VzM2peFRgMj4Y1ziCTKvkIu0LU1JLNA0iYAXJHOhqI0/ZCzJmTys1TLS//JRZ/CsI7WY2t2QnIciUpSamlSOAGUAdnbSZM34KhdJLpemYpWPavhDFvCnWMBW3YUqaGmS0q445VfGLc2+2TXUVzb0it+JRs6xrZnZ8BgkkJApnSKa29mV1UhV6r3SwLNrA2nQGyzyE+RHoRpSLKy2sE1DsGq2FN2+KSZKXLJK0lOOIODN4w747VyygGxop80M48uIihtZCl3TgboDb890dO0zh68ogsUwLnoAGYbPAvBh1r7AQQEj8IA8Is5KdNPbroxQpkkEN4xIiYsZnP0EJN9r8mkKKT97U2eH6R2HqPFd2fAHd9IkvtHYUSTgndeEdC69ZQoUUHErYxIV4cvOOQoCIKjoIOMKFAFfbNjpmFx8wBYH5atVqVilnImBS0pPw7lDMN1SnVkhIoijwoUTYvk6w22+SkApSkpBUS5KuAwFBBkwhL4hgCDiQQ8KFCp1Eq3gsdWDtrugSZPvIKn+Ul+D9eI0jsKEuQwp7wqySwAGpN3wip2xIM2UlQ7pSo04UL+8dhQ1YzSLXcJB5REq2DMax2FFVKKdOBGDYejRu/wBnUxpMxX80z+1KacHMKFDz2XVa6XaKda/aHG1Yx2FBUSQIbULx09oepjTXNtQ/RhQoAgmsQXLjeNfHh00V07s/ZpmV1yflcYY0ZoUKAmSt1gXKJdLoCiB3g5Y0fwirTbjLmJWkBwQWw8ccoUKKpz49C2btNM1IUAQcwcmOvGDVrCRg9Mzl4HfTjrChQsVYHm7UQAaZHXIdfaFChQIr/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7176" name="Picture 8" descr="http://www.col.ops-oms.org/Promocion/vejez/cara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95321" y="2492896"/>
            <a:ext cx="1448679" cy="1872208"/>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0" descr="data:image/jpeg;base64,/9j/4AAQSkZJRgABAQAAAQABAAD/2wCEAAkGBhQSEBUUEhQVFRUWFxgWFhcXFBUXGBQXFBUVGBQXFBgXHCYeFxojGRcUHy8gIycpLCwsFR4xNTAqNSYrLCkBCQoKDgwOGg8PGikfHCQpKSkpKSwsLCkpLCwpKSkpKSksLCkpKSwpKSksLCwsKSkpLCkpKSwsLCksKSwsLCksLP/AABEIAMIBAwMBIgACEQEDEQH/xAAcAAAABwEBAAAAAAAAAAAAAAAAAQIDBAUGBwj/xABBEAABAwICBwUFBgMJAQEBAAABAAIRAyEEMQUGEkFRYXEigZGxwRMyodHwB0JSYnLhFCMzFSRDgpKissLxc2M0/8QAGQEAAgMBAAAAAAAAAAAAAAAAAwQAAQIF/8QAJxEAAgICAgICAgIDAQAAAAAAAAECEQMhEjEEMkFREyJCcRQzYSP/2gAMAwEAAhEDEQA/AMcyll9bk6KIvf6hOtpWHX1hONp5zfJcNs7BeaAA2D18wFcNVPq8LOH6T5q5aEzD1Fp9impYcm0nE4ltJhe8gNaJJVmCQLp2m1cx0r9pFYvPsIY3dLQ5x5mbBSdCfae4ENxTNofjYIcOrcj3Lf45VZnmjpQSgEzg8Qyoxr6bg5rhIIyKkhiGaAGqt0+z+W08HehVq1iiaap/ySeDm+ceqHk9Wbg9mVDQSevqE77P3hxHoUTWC+dr+XyUptIz3LmjhGdRkt6H0TP8PdvNWApnsW3egKc9jYcnfNQtMrXYXlvPxKaFKGkc/krepQMkxAn5KBUYRtSiIyzT/Zjgdum8nc8eQXQWaOaCLLGfZP8A0qw4Pb5fsugwup4+GMo2znZpvlQx/DCMktlOE4hCcWNJi9sLZQDUpBbpFCSEUJSClECKjUx2h09XKUUwPeH1vKxMtDelf6FT9J8kVEXd+lv/AGStKf0an6HeSKkLu/S31WJ+6NL1JJzPT5ofXkjQhGMAaggEFZDzgGWPX9086nfqPJJ2c/rMfspNNoMXNwfiP2XCOsStXhDjw2fIq7lVGiqcO8R8JV0xqZx+oCfYpjFgftJ0zdtBp/O/47I8z4LbaR0nToU9uo4NEgd5ysLrl2nqD8TiKlVhD27UN2Z91oAET9XRoVyt9ApW1SKKm8hKdTnctVq5qht9qsHAA+5kTYn0jvU+pqWTiTTEtpRtbQBMAj3ROZlGeWKdFLFKrIn2b6cdTxDaJcfZ1JEHIO3EcJy711xoWR1d1SoAsqta6abiGkgDbj70dTnyWvaEvOSk7RpKtC2hMaRpTSPd/wAgpLQixbf5buh+F0OXTNLszzsIIcI3eh+QTzadx09QnY7XUDzPzQpizenoPkuWOCaVD3fD4H5JxuHsf1+v7pxo939Xq5Kb979QPjslZZaG69KzgOR8lU46nBd0+au6v3unoVUaQHaPT1KJFlM0H2VOtXH6D8XroYXNvsuf/MrD8oPg53zXSAu34j/Q5mf3YaCCCbAgQQRKEDlEUERUIGUxvH1vTxTEdofX3kOZaC0l/Rqfod5FJpG5/S31StJf0an6HeRSKDbn9DfVDye6NL1JU/XihKB39PmhCOYDBQRNQUss89Umdr63J2mz3evzCapuyKc2/gf3XBOqTdHWqRzHxR6xa0MwrdzqhybPxdyVfpHSQohz+AB7xu8SFzzHY11Z5e8ySZTvjRc/6Fs0qJGltN1cS7aqumMgBAbPAKTqzpJtKuNsww2dy4G31dU6UE+4Jx4iym07Ow0cYzZBYWkG4Igg9FNoVdqIu45D5rlGgzWe4UqT4LiSATAkCfGAupas6NqUWD2zg95m4yAtYHeeaQnh46scjltF/TFgnWpDSjFZozc0d4UtGB9oS3slrhyPko4x1P8AG3xR/wBqUxbav0KxKUa7LSZVTcHl6tKVSNm9/kUy3JvMen7JYMAcnR/uIXJb2OIf9Hev7pbR2XdB8G/smtux6+gTrvvDkD8HKMsD23PNvzVZpBva7vkrrY7Xd9eao8e646fJEgUy0+y9395qj8h+Dx810wLlf2Z1P768cab/AIOYuqBdzw/Q5nke4aCCCcAAQQQUIBEUaChAimiLj63p5NHP64rEkWhvSH9Kp+h3kUKI/wCLfVDSP9Kp+h3kUdL/AKt9UOXui/geQAQRoxkARI0FCHnKm/JPTY9yjBwv9c0s1onp5FcBnXKHW3HTstG+56DL4+SzYUvS1baqn8vZ8P3lQwuzghxgkc7LK5MNLaE2nqTbIwInaErbFem7g9v/ACC6ltdo3OUZ81yfCGHtPAg+BC6aa9x0+S5nm6aHfH6ZLYZ2Z+rJoXaeRnoZTH8RAngfWEjD4uxHVc52NJFhQbBN5kecpGP0g2k0VHmwBJ+BUX+JgyTAz7vorO63aQD6Ia0kjaE2MRBy74UhDnJRJJ0rG8Vr7Xc+KQa1oyBG0e87u5aXQWmalSnNYBpkOByBvwlYbQejzUdMSBbqVvtE6L90menw8Ml0MuDH6pAITb2y9awlp2YdI3HqltxHbIIiW795HBHRw5bBEiJ8OCn0cOHRtZG/RLz8aNaCc3ZB/jMj+X0aqbSNUyLHIq/admq5rC0hpj3RMEAib53VfrTVL9hhNwCRG6beixiwW6sqeSlYX2d0ntx4LmPDXNeAS0gG0wDEbl1sLh+AqV6Tx7N5AJAJa5zDcjcLFautrpXpuAaQ4Q4navAbH735Lq4YvEqYjkfN2joyKVgaP2hPeOyKc8Wna+BPqma2s+Ld7lam3kaMfEFyN+RGODOiShK5ZW0lpJ/u1Q7lTc0H/SYPwVTjMbjGmaprN5kOHxVPL/wnE7TKNYX7M8eXittvJdLYDnSYh0wD6LcyiRlasy1QabOf1xS5TL6oFyRH7qpEG9KH+TU/Q7yKXR/6t9U1pV80KkX7Dsuieo+jViXuX/EeQQQRTIaCCChDzJ/EX6pmtiOz9fW5MbZUPSFmEyZGXfb1XJjBN0dZulZR1HSSeJnxSUYCAC6y0ct7YFvPs9qtdSqU3AEbUkEAghw4HoVgwtFqXi9iuR+Np8W3HqhZVcGEwv8AdGr1i1dpupkUwyk6QQ4NAi98hOUqBjKzg4NBOy0AbQsX2gnkFoMaC5vcqSq4AEuIAFyTuXLcm9PZ0OKi7IDqM5NU/AUHDM9yo8Vrc0WpMn8zrDuAuog1srzbZH+VEXjzkujDzxWjXV8IXgSTbdu3Z+CzmsdUe5mRcnhwHxR4XXCpcOa0mDBFoO6RvCq3031NqA57jLjAJNrkmFrFglGWwsZKUW/g6dqLq+HYOltCCQX8+0Sb90LZs0YymenPPis5q/j/AOWwta73WiwiwaBkMt6u6zNsS6RJbad20LJiU4oSjCTdC65ZMBwvYSQZO/LJO+x2WATJRYamCScoIERnI+h3JnGXDtmR358kvKVoYjCmZvS2kTTru9m6mAYcbSS7ZvPgFXVMc+o4Ocbxw3Ty6JvS+HZTrEEFsjaOecz2fynLjIR6KLXOgEEwDHUSY6EwtePC5m/LcY4VSJmBpu9rJMgknkIuLbtycxnac8D8Ab/rdf8A2gqUylD8smn4kfIqpx1Y7R2TBNTrZjIPxcnmt0ctPVjlLRDvwB3MGClVGOp/eqMA4kkfGQncDpRzR2gDzFkrTGlWuouscutyi0qApuy71c9oWlwcyo64EObkYzAKrq2l9J7L21sI7YLSDssLmuH+QkjxWfxWj30X22nQ2m4uaLj2lNtSIBmwcBPJT9G63YhnuViY3OO14zcJVxl9DKoFHWKpQcC2hTpOG/YcCJEG7zORUl2vmKd/ieEx5q4wmv8AUNqrGvHePgZCk/2jo+v/AFcMGk72tAPiyCsJP5RZmH614l3+Ke6E2dY8Qf8AHqdzyPJXWmNXcE15ayvUpPgHZexz23yuBI8Ss5jtFvpNLyWupgiXtJI7Rgdkja7oWihRxr3ntve7q5x8yu34cf8AFvkuKaO0O+sQaDqdYf8A51Gkjqx2y4d4XY6RczLttgWntDofvdM+ZVJ/sVLosEAk06ocJBkJQTQMOUEaCsh5QxOIFNu07u5ngqOvpB1SxsOATGIcNxJ6oqYS+PEo7GMmWUtC0SMIQjgA1P0JiRTrsccpg/5hE/H4KvCMqmrVFp07Ou0DtNHEeiwWuxe2uW7R2HtB2ZsCCZt4LYaqY/2tBrjnEHqLHyWe+0DD/wBN3MjxE+iQxrjkH8r5QsxqW1JhPUGbR5DNP9iNDlFpOXirPAYx1J7X0yWuaZBHLzUdjU4ESMEjTm3SOo6v6y4fFENMYesd0/y6h/KdxPA/FaM0S0EOkfViuHtHBaTQWvlWkRTruNSlYSSS5nNpNyPynuhK5vFT3HsZx+R8SOlHFmIUXGY9tNm09waOcRO7NVOktZqdESYcYkAGS4HIiNxF5WN1n1h/iXBrNrZAyy2nE/h3xkk442+xpzjdE7G4+pXIL7kCAAMhn1UHDvAO8QYByg777lb6DwFVtMB4LTvvfZts94lR8TThxkGJMkN55kbv3WkpQeis2WORcfovtD1nOYS87Vw0G2QE7s81Ea+7fzB7hz2qkf8AVRsJUYGnYrASOLhfnZFhAyqIkO2RHNsZ84TsZfLOZKNqkXNKkCO1B6iFC0zhAKLyDkE/RwrmiGOkcHX+KiaZruFF4cwiREi4uUbkmhdRaZfGkHVavI0m/wCnDUAm6miadT32Ndzi/cdyIYYuqVXAkHbaLH/8KO42Kk0qrh7zZ6WPgfmrXRtkF2rTf8N728pDgO50wkUMC9lRrXlrpc2CBFtqDN1biu0uvY8wQfimMQ3+8Uv8p/3EqpJVaLTZV6wYr++1oExsAD/IN/eqnWzSJGEa02LngkTPu/8AvwStK4r++1/1R4AD0Wf1nxm3Vpt3NEnvSqVzCXorMW11JwcJabEEGCJEiCMty0mhPtUxtCAagrN/DVG0e54h3xKMYdrm3ChV9XGu92x5IrgmZUjpGg/tpw7rV6b6JOZb/MYTxMQ4eBW70VrNQxImjVp1OTHDaHVp7Q7wvM9fQdRuV/gVEFVzHD3muGRuCOizwa6L0z1r7cfQQXmWlr7jmgNGLrQMpqE/E3QV3MnFGIfuUt2EIyEhQy2ysqLiQL2REUyJCMKz9iCL3sEw7ACTDotaQb8rfVlZRChGU67DOG4pbMASJlo6nPwCrotJsuNSdNezq+zcey89nk7h3+cLT6z4VtSmNrKQZ4Hj8VgWaMeLiCcxB8lvtGYr+Iw4D7OiHdRYpTKt8kOYnrizCGs4WAZwmClU223TyV1jdB7FJzyBnnfOdyqGBHwU9g81rQ40JxqbCt9XdAVMXWFOmObnHJjd7j8t6b6AJW9EBoQxeDO8EHmCJHeu56v6pYfCNGwzafvqOALid8fhHIfFS9M6GpYmmWVWAg5GLtPFpzBQXmVjP+O6OCl5Oc2EX4Dd3JzRzoeYs4QWnkpOsurVTCV9h9wZLHjKo3jyPEbvBV2Hqw8HhbuI+aFlV7QKP6ypnQsDrAwU2/yy50XJdmfD6hS2aRouYX1A5x+9YBrQMhndc+/tgjIeJ+Si1sY92bjnMbh3IMef8jc+C6NnizSdUGy002nixriZ35WjhPgmcXo4Uu2GSBk9to67MFqToDFiuwNcYeDBOU8+/f0Wuw+AhjRN4iR8YnMdxCqMW7suUkkqMto/T7i6C0uE5jd81YaZqtdhqloJA3fmapuI0bskFjBH3tmb3zA3dyj6XDTh3ztAkdmQLlrgbGUVKgLdvRZYDEkPqb5NJ3+rDUCrWk5j+RWH/tvYqA7Li3YptcRch1NgZOz95pAHMcFodG6SZVaHMIcOIMxyPDvTUWqAyi7Liro2Ra/xCqatEMxLAPynzVph63A90yqvG1CcUCeXkVU0qJF7MFpfFf32v/8AR3mqQu9rigOYHhf5qTp2tGLr/wD0f/yKjaus2sQXcJPoEKtmm9GtFLgnQEKafaEWgYhonNR8bgmOaS4CACT3KWGKq1kxJZh3/m7I/wA2fwlVRpGMc+6CaDScggsWEIBbfuTuBfeOOSuhgqY+6O+T5pDMGKjtlrWjfMRAGZncgRyoYlhfYqjSkWMkzYTbqcgmMRWDTYyeWSTjdIj3KdmC073x953XhuUIOlFbYJRRLa4vsDBz68PVGKz2m8yDcED1UccPoE5qww+kCQA9rXxx94cg4X8Vls0kTNE4X+IfD3nadvJMyczzKl1WVcO8tY4E5cjHEcU/oahScJZtNqNMhsSTzBGcHcfgrrS+jDVaKhHbAvuNt55H4FDkrVhE6ZhtIabr1OxW42EQBE3HFNNWxxOiqdSl2xFQHcLEFvvNjfY2WSrUtklvAwj4JLqgeRPsDCu36jaEGFw+yR23bL3nfdsgdBceJ3rh1N113fVjSor0G1RB2mAOAPuvYIc08OPeiZboJ4yVuy9pmycTFJ0hOhyVHTK6/wChjXwjtkbT6Z9o3iQLPA5wT4LmLdT8TDSGAk/d2htDqMgu4VX39FR4vDik+92ky3dbe2eR9Fab6BTxRltnKMdq1Vo7Afs7TyQ1oJJMCTNoACk6O1ZlwNU24ArQ6z42HUSC0uDyy8nZ9pABMXGXAqv0XWrVZkez7RBkEGxgbM5zxhDySaBRxxsvMJhaVM9mjTG4yRtdYyHerLA41jXBxG0wyOzOYmRH3SCcpUOlo4BoBH/vHiSrDQzPea4XEctocSOIGzfohY9s3kpR6JVTWRrbNpQfzSPgAFn9YtLOxDA0hrQDIDeYjeVocfo0VB25nc/eD+bj1Wb0jhDSMPpg8HS6Hd0xKJPkheHFmeewtuTPP580KbAH7TXGm/8AE07JPXc4dVNrVnbrDgAB5C6zukNLuo1ANkFhEweO/ZO7ctYpt6JkhWzW4XWCvTtUaKzfxMhr+9pse5TsLpNtaqHNkXAIcCCDGRB5ELJYXWCm8dlwa/cH2k8Jy4rRYCr22nmEy5PoBXyYTWE/3qt/9H/8ipOqFCS89AOtyVG1nti6363fG/qpWqeKpyWOdsucZaTYG2R4FX8mX0attKE4ETahaYcPn+6eNKRIutg6GgstrvX/AKbOZce6w8ytTCwutlbaxUfhAHjc+aj6Lj2QGVtkAI1HL0EM3ZZ16s2CjNJIfsmBkb3OdhysPBONdn0Kj0qBBDh163SmNHQyMiGiRml+x+StsSRV2dlsFog+JRu0YYnlbqIlEcwKgVpp2UnDULjgpuJwhkDfvjx8oUvR2jpIkZrDkFjH5LPQuD910E5G27mOBWm0oXPaHTIsJAvO49+RGRSNB4LZY6ROybHjF77+H0ERxAZU4sd2XDdDgS224i48FI6RmTtlXjagpwXjMEzwcBl0IMhYnEOLiXcd+45+i1uux2WsvxAO6xMg/DxWLc+LDLfwMo2H2BT9QLVfZ/pn2OMYC4hlSWOE2lwhp4ZwJ5rKJTKkJtq0Ci+Ls9D4Grdw4esqYHXWL1J1lGJpm49o1o2xzbbaA4GQtVSr7TUk1R1E1LaF4pyx32j4h7cIw0nEPNQU4bcuDw73d8y0Zc1s9qR1UHFYNriBAkXFpvBvytI71np2W1aowWpWp9Vm0+vEuIOzO04RvceN8ltXaOaRBFxkd46KWymG3yNhZVGm9YmUAfvPiQ0Hlba4BU0u2ZVRVFfidMtbLWglwtkBcGDc8wVZaGqtcS4SSYEb54cj8FzDQmtRq1n+2gGo4vtYAuJJjotrhKxYQWn5Ec0H/XPYF/8ApHRs2NkX2QYyna38B5Ejco9fBywgt9o2DY2APEEbhw+inR+k/aACY45y4/dDr/8AquG4NxNzfrtH4Tf64Ju00JtUznON0K5t2gkZQLlp4WzVbitBOeINIuHIbQ/25Lq9XQDCZcdmbOOUjdbd4rF6y6Pp0q5FGI2QTEEB15j63pbJBR2g+OblpmIfqNtZU6re4x/uCk4XVR9L3KrqZ/8Aq0D/AEyVdHDyO06J5E+MZIm0WDNzj0b8z6LKyyRp44mX0pqw9odV9q2o8h21LpLgRBi2ayhpwea6y3CtcLB8fpB+XmsvrDqwDNSkQTvZBBPMW+CLDM7/AGMSxqtEPQWt2yBSxA2mZB33m961dJttuk7bYd4z/wAw3rntbCBw7IgjNpzEAkkH7wAEmYIm05pvAaXq4cyxxA4binFIVcTpPtw7O3PcuZ6VrbVeo78zvgYWxwetVGsyXdipB6OIErCYh1+vqrfRUQgUE2XIKiFi3cN5srPFYE+zbA3wekx8/BVdG9SdwsOpzWowNWQ5ke65r77wR8/NKJD8mJwGE2GExvE/pNvNXtHRbXNJ3WIO+8gQFGx4/ltIGZAMbwbHz+CVo/GOB2DB2WjoZO0FdL5MNv4GToB0yBn35jf8Vb4HROzEj6IlvomcHpmapbcMNgpGN0zDYJsLdP3CrguyOb6LF+PZTpvAN4iOUf8AqoaX84OORFu+CR5KlxulTt3yNut5nrkper2IIe6fdsTxzI+uiu7ZEqRWabL672U2gkkgAc3D1hV+sWDFN9MgRt0mk9WktPkD3rf/AGZaPFTGPrOEhgcGk/icMx0E+KqPtYwApvoFoA/qNgcJaR5lVjlWRIvIv1MG0pYbKaBTjSugKlpoLSLsNWbVbmMx+Jps5p6j0XWtD6Va9oc0y112+oPMLjDX2Wh1V037J/s3EBj7gk2a7jO4FDyQvYxhycXT6OwYepcjv8QlOdHUqnwmNuJPfuPeoGseu9LDCB/MqEWa0jsji47vNL8Wx1zSVsucRig1rnvIDGCXE5WufrouRf2g6s+rVcb1Hl0cBYAdwAHctVozSR0hSqe3Y32bXgNYJgWmSc3Ok5oquqVKIZtM6GR4FYnHVCzzJs5Qww7hHwg7lvtVNOGowtfm2BO68we/huUDHfZzUBJpVGu5OBafESErU/CupVqtOq0tOyJB3jazHEcwpmqUAOJtSN5gcW6k8PYYcAdwIIPEGxWn0XQxGIG0+q8A5AdmRzhYmk7ZMHI+6fQrW6N1pqMZs9nLMi/wKWxTrTYbJFtWizr6rOj33HvkrNaT0S9rrwfzTA75yVs7Wir+IDo1vqCq3SOln14DzMch6BEnKDWjMIzT2IwOhGvgufytbf7snfffCt8Noek27Wg8zfLid2ecgdVQUKxYZH7Ec1eYTGh4kEgjdmW/MLWNxfxsxkUvvRMdTIO0DDhvj/lw6wBlAVNpHQDas7PZqeO0T6nhYq8pvnkc/GbtJ3X5koVKYIv4ZZ3sT7vSSTyR2k9MAm10cW120f8Aw+y5zO050cnQCSZyJWewjWVXtaXBrSQCT92d5C73pTRtOsxzK7Q9hzJbccNoWvwEyFynWz7MKlAmphZqU/wzL28mn/Ejlcc1qKpURyt2ZDE0Nh5DSHAEgOGToMSJ3FMVnSUYrnJw+uYSXOBOa2ZEyghKChCRUq7LmjhnzJzWmwNa9OqMi3YPUce5ZHHHtdbqy0NpHs+zJ5ju4IXHQxztmzpY4bBbwMjiQZ/Yp0YcTzFhfMG4VBXxGyA6N47lZ09IMkH9PwmI5QsI00SqliHDmDHGIlVOLxbnCCeJn158EnH4kiYPZmW905xvEkKtGILhEZGJ+vq6o1FBPqE9mbX7uis9A1LOneBF/wAM/MKDToyRY/VvrorKhhQ28docCTu8xIWWzdG21KrhuI2G2DW7ThlIMCRxgGVXfbFh37NN+ydgVCC7cC5ktBO4kceCj6p6WAxrHgSS0tzMixjrEJvXXT7PZ1aLCatSuWAywhtJlN5cNmbuqFxiYsBAzWYL90yT9TnoSgUQYlbK6QnQoOTrXSOaaaxLp0iTABJ5CSrsg7TxL2+65zZ4OI8k2SVo9F6m18RNR8UWTHaDtoxnsszPiFrtGal0aLZgvefvPg7I3wMgfEoTyJdFkLUjBlmFlwjbcXCcyIAB+BV6eH0Eo4MsEBzncSY+HBMVCZgggcOPUoD3sgo3yyGZ+XFV2k2Njbi7d+/ZJFvGCn8RXveQ0bo948AOCo9ZNJbIbSntv7bhwaMgep8isTjcWah2iQMaCIOSmaPxs9knoeKydOu5ScJWLXAzZJ0OLRtDdNkJrA4oOGd/NTA2Vm6LEgyjY8tIIPQ8ERZCNrty1ZVF1gNJbVjnnEkB0ZEEZFWTn27N78DPMEN93LOSSsnsx08lbaO0qQYJjcHehTOPL8MWyYvlFw6i6Jsy2+SQDwa3PqbqP/D7NmyZzDsnDgGiXZxvUmiGk7UAQJjaIHLZIu4o2OBHugAnKYaY4gdolM2AMVp3VunWqFzqLA78rbg2zi/1dZvSOrTR2Xs6G3wMSur16U2duyERE290XPVVlbAEOvduYn3m+G7rcLEk30ajKuzk51Xo/h/3FBdDdoirPveIpuPLtOue9GhVP7C8onAaxkpsSEZRpsAXWjdNbXYqRyJ8ip7aQNmm2Y4844rLCmTkpWHxpZAJkTMfh6Ico/QaEq7LypTI/ben6FJk5x4Z/LJM0w9zdtrHGmTAcAYkbld6C1RfiXOM7LQYJI+AHRBehyGKUuh+mym5toDhZw5xPxjxTNHQ+KedqjSqOBtYWNozNl0DQ2p+HoCCNszMvgm0RbgIWpwrQ1oAgAZABTjYR4lDvZznVj7PsSyq2rWLaeyQ4NnacSOMWFpGZzVnjvs4pvq7bqjwZkBoaIvOZnetw54SNkH/AMV/jV2Wq+jJYzU2g8dpjXni4CT/AJmwVU1fs7oOypPacuy90f7pXRWkBNuq8Atq0ClijJ6VHP6X2c0GkE06jhvmp6CCrjC6JZTEMY2m0bmiNrm45nvWifTJ5Jv+EnO6jtlvxYtdlQ/tWB6n0Cd2FaDCgZBH7IKqM/4q+yqLUh9MK0dhhwUHE09noVQHJ47gr7ID8IFmNLamCpWdWY9weRBDrtsABG8Zc1ri5NOU7VC61s5ljcNUou2Xtjgdx6HemW1+P14re6cwoqUnNjMGORixXOm0eJS8oJDmOXJFxo/SRYc7fXxWuwWMDwL381hKTQpWB0oaToMx9XCG1fRfRvQElzFHwGOFRsj/AN5hTYQrNDIPH/1HEZI3MQa7cfFWQmYPSJbY3b8W9FfYXEhwEHOwIsDx2iBKylS11baFwNX3g4skZCPVN4ZSehXLFdmhZhu/p2R4m5TOJxlKmDtPaOLW+sXKjVNEvcIfUc4cyVR6S0CWglrpHAzIHmUWba6QKMU+yydrLSFgDHRBY2pUvbKw8BCCD+YP+E4u7P64Iwggnl0LfJZ0W9ju9FErjtH63IIIUe2MS9UdP+zz/wDiA/M/zC29AQBFkEFh+x3sPov6Lig3shPORoLYnPsNuSTKNBQGMsuVIARoKzTEOQQQVlDbklBBZNoBUHSPu96JBZJP0ZVTc9E0Cggocgj4/cudtHaPU+aJBByDGH5H0xVKCCFEOy+1YebXPv8AotexBBBn2RdBvTTkSCiIKo+8zqtvgBYIIJ3x+hPP2P11XVTIMoII7BI5ti/6jv1HzQQQXMfZ0V0f/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0" name="AutoShape 12" descr="data:image/jpeg;base64,/9j/4AAQSkZJRgABAQAAAQABAAD/2wCEAAkGBhQSEBUUEhQVFRUWFxgWFhcXFBUXGBQXFBUVGBQXFBgXHCYeFxojGRcUHy8gIycpLCwsFR4xNTAqNSYrLCkBCQoKDgwOGg8PGikfHCQpKSkpKSwsLCkpLCwpKSkpKSksLCkpKSwpKSksLCwsKSkpLCkpKSwsLCksKSwsLCksLP/AABEIAMIBAwMBIgACEQEDEQH/xAAcAAAABwEBAAAAAAAAAAAAAAAAAQIDBAUGBwj/xABBEAABAwICBwUFBgMJAQEBAAABAAIRAyEEMQUGEkFRYXEigZGxwRMyodHwB0JSYnLhFCMzFSRDgpKissLxc2M0/8QAGQEAAgMBAAAAAAAAAAAAAAAAAwQAAQIF/8QAJxEAAgICAgICAgIDAQAAAAAAAAECEQMhEjEEMkFREyJCcRQzYSP/2gAMAwEAAhEDEQA/AMcyll9bk6KIvf6hOtpWHX1hONp5zfJcNs7BeaAA2D18wFcNVPq8LOH6T5q5aEzD1Fp9impYcm0nE4ltJhe8gNaJJVmCQLp2m1cx0r9pFYvPsIY3dLQ5x5mbBSdCfae4ENxTNofjYIcOrcj3Lf45VZnmjpQSgEzg8Qyoxr6bg5rhIIyKkhiGaAGqt0+z+W08HehVq1iiaap/ySeDm+ceqHk9Wbg9mVDQSevqE77P3hxHoUTWC+dr+XyUptIz3LmjhGdRkt6H0TP8PdvNWApnsW3egKc9jYcnfNQtMrXYXlvPxKaFKGkc/krepQMkxAn5KBUYRtSiIyzT/Zjgdum8nc8eQXQWaOaCLLGfZP8A0qw4Pb5fsugwup4+GMo2znZpvlQx/DCMktlOE4hCcWNJi9sLZQDUpBbpFCSEUJSClECKjUx2h09XKUUwPeH1vKxMtDelf6FT9J8kVEXd+lv/AGStKf0an6HeSKkLu/S31WJ+6NL1JJzPT5ofXkjQhGMAaggEFZDzgGWPX9086nfqPJJ2c/rMfspNNoMXNwfiP2XCOsStXhDjw2fIq7lVGiqcO8R8JV0xqZx+oCfYpjFgftJ0zdtBp/O/47I8z4LbaR0nToU9uo4NEgd5ysLrl2nqD8TiKlVhD27UN2Z91oAET9XRoVyt9ApW1SKKm8hKdTnctVq5qht9qsHAA+5kTYn0jvU+pqWTiTTEtpRtbQBMAj3ROZlGeWKdFLFKrIn2b6cdTxDaJcfZ1JEHIO3EcJy711xoWR1d1SoAsqta6abiGkgDbj70dTnyWvaEvOSk7RpKtC2hMaRpTSPd/wAgpLQixbf5buh+F0OXTNLszzsIIcI3eh+QTzadx09QnY7XUDzPzQpizenoPkuWOCaVD3fD4H5JxuHsf1+v7pxo939Xq5Kb979QPjslZZaG69KzgOR8lU46nBd0+au6v3unoVUaQHaPT1KJFlM0H2VOtXH6D8XroYXNvsuf/MrD8oPg53zXSAu34j/Q5mf3YaCCCbAgQQRKEDlEUERUIGUxvH1vTxTEdofX3kOZaC0l/Rqfod5FJpG5/S31StJf0an6HeRSKDbn9DfVDye6NL1JU/XihKB39PmhCOYDBQRNQUss89Umdr63J2mz3evzCapuyKc2/gf3XBOqTdHWqRzHxR6xa0MwrdzqhybPxdyVfpHSQohz+AB7xu8SFzzHY11Z5e8ySZTvjRc/6Fs0qJGltN1cS7aqumMgBAbPAKTqzpJtKuNsww2dy4G31dU6UE+4Jx4iym07Ow0cYzZBYWkG4Igg9FNoVdqIu45D5rlGgzWe4UqT4LiSATAkCfGAupas6NqUWD2zg95m4yAtYHeeaQnh46scjltF/TFgnWpDSjFZozc0d4UtGB9oS3slrhyPko4x1P8AG3xR/wBqUxbav0KxKUa7LSZVTcHl6tKVSNm9/kUy3JvMen7JYMAcnR/uIXJb2OIf9Hev7pbR2XdB8G/smtux6+gTrvvDkD8HKMsD23PNvzVZpBva7vkrrY7Xd9eao8e646fJEgUy0+y9395qj8h+Dx810wLlf2Z1P768cab/AIOYuqBdzw/Q5nke4aCCCcAAQQQUIBEUaChAimiLj63p5NHP64rEkWhvSH9Kp+h3kUKI/wCLfVDSP9Kp+h3kUdL/AKt9UOXui/geQAQRoxkARI0FCHnKm/JPTY9yjBwv9c0s1onp5FcBnXKHW3HTstG+56DL4+SzYUvS1baqn8vZ8P3lQwuzghxgkc7LK5MNLaE2nqTbIwInaErbFem7g9v/ACC6ltdo3OUZ81yfCGHtPAg+BC6aa9x0+S5nm6aHfH6ZLYZ2Z+rJoXaeRnoZTH8RAngfWEjD4uxHVc52NJFhQbBN5kecpGP0g2k0VHmwBJ+BUX+JgyTAz7vorO63aQD6Ia0kjaE2MRBy74UhDnJRJJ0rG8Vr7Xc+KQa1oyBG0e87u5aXQWmalSnNYBpkOByBvwlYbQejzUdMSBbqVvtE6L90menw8Ml0MuDH6pAITb2y9awlp2YdI3HqltxHbIIiW795HBHRw5bBEiJ8OCn0cOHRtZG/RLz8aNaCc3ZB/jMj+X0aqbSNUyLHIq/admq5rC0hpj3RMEAib53VfrTVL9hhNwCRG6beixiwW6sqeSlYX2d0ntx4LmPDXNeAS0gG0wDEbl1sLh+AqV6Tx7N5AJAJa5zDcjcLFautrpXpuAaQ4Q4navAbH735Lq4YvEqYjkfN2joyKVgaP2hPeOyKc8Wna+BPqma2s+Ld7lam3kaMfEFyN+RGODOiShK5ZW0lpJ/u1Q7lTc0H/SYPwVTjMbjGmaprN5kOHxVPL/wnE7TKNYX7M8eXittvJdLYDnSYh0wD6LcyiRlasy1QabOf1xS5TL6oFyRH7qpEG9KH+TU/Q7yKXR/6t9U1pV80KkX7Dsuieo+jViXuX/EeQQQRTIaCCChDzJ/EX6pmtiOz9fW5MbZUPSFmEyZGXfb1XJjBN0dZulZR1HSSeJnxSUYCAC6y0ct7YFvPs9qtdSqU3AEbUkEAghw4HoVgwtFqXi9iuR+Np8W3HqhZVcGEwv8AdGr1i1dpupkUwyk6QQ4NAi98hOUqBjKzg4NBOy0AbQsX2gnkFoMaC5vcqSq4AEuIAFyTuXLcm9PZ0OKi7IDqM5NU/AUHDM9yo8Vrc0WpMn8zrDuAuog1srzbZH+VEXjzkujDzxWjXV8IXgSTbdu3Z+CzmsdUe5mRcnhwHxR4XXCpcOa0mDBFoO6RvCq3031NqA57jLjAJNrkmFrFglGWwsZKUW/g6dqLq+HYOltCCQX8+0Sb90LZs0YymenPPis5q/j/AOWwta73WiwiwaBkMt6u6zNsS6RJbad20LJiU4oSjCTdC65ZMBwvYSQZO/LJO+x2WATJRYamCScoIERnI+h3JnGXDtmR358kvKVoYjCmZvS2kTTru9m6mAYcbSS7ZvPgFXVMc+o4Ocbxw3Ty6JvS+HZTrEEFsjaOecz2fynLjIR6KLXOgEEwDHUSY6EwtePC5m/LcY4VSJmBpu9rJMgknkIuLbtycxnac8D8Ab/rdf8A2gqUylD8smn4kfIqpx1Y7R2TBNTrZjIPxcnmt0ctPVjlLRDvwB3MGClVGOp/eqMA4kkfGQncDpRzR2gDzFkrTGlWuouscutyi0qApuy71c9oWlwcyo64EObkYzAKrq2l9J7L21sI7YLSDssLmuH+QkjxWfxWj30X22nQ2m4uaLj2lNtSIBmwcBPJT9G63YhnuViY3OO14zcJVxl9DKoFHWKpQcC2hTpOG/YcCJEG7zORUl2vmKd/ieEx5q4wmv8AUNqrGvHePgZCk/2jo+v/AFcMGk72tAPiyCsJP5RZmH614l3+Ke6E2dY8Qf8AHqdzyPJXWmNXcE15ayvUpPgHZexz23yuBI8Ss5jtFvpNLyWupgiXtJI7Rgdkja7oWihRxr3ntve7q5x8yu34cf8AFvkuKaO0O+sQaDqdYf8A51Gkjqx2y4d4XY6RczLttgWntDofvdM+ZVJ/sVLosEAk06ocJBkJQTQMOUEaCsh5QxOIFNu07u5ngqOvpB1SxsOATGIcNxJ6oqYS+PEo7GMmWUtC0SMIQjgA1P0JiRTrsccpg/5hE/H4KvCMqmrVFp07Ou0DtNHEeiwWuxe2uW7R2HtB2ZsCCZt4LYaqY/2tBrjnEHqLHyWe+0DD/wBN3MjxE+iQxrjkH8r5QsxqW1JhPUGbR5DNP9iNDlFpOXirPAYx1J7X0yWuaZBHLzUdjU4ESMEjTm3SOo6v6y4fFENMYesd0/y6h/KdxPA/FaM0S0EOkfViuHtHBaTQWvlWkRTruNSlYSSS5nNpNyPynuhK5vFT3HsZx+R8SOlHFmIUXGY9tNm09waOcRO7NVOktZqdESYcYkAGS4HIiNxF5WN1n1h/iXBrNrZAyy2nE/h3xkk442+xpzjdE7G4+pXIL7kCAAMhn1UHDvAO8QYByg777lb6DwFVtMB4LTvvfZts94lR8TThxkGJMkN55kbv3WkpQeis2WORcfovtD1nOYS87Vw0G2QE7s81Ea+7fzB7hz2qkf8AVRsJUYGnYrASOLhfnZFhAyqIkO2RHNsZ84TsZfLOZKNqkXNKkCO1B6iFC0zhAKLyDkE/RwrmiGOkcHX+KiaZruFF4cwiREi4uUbkmhdRaZfGkHVavI0m/wCnDUAm6miadT32Ndzi/cdyIYYuqVXAkHbaLH/8KO42Kk0qrh7zZ6WPgfmrXRtkF2rTf8N728pDgO50wkUMC9lRrXlrpc2CBFtqDN1biu0uvY8wQfimMQ3+8Uv8p/3EqpJVaLTZV6wYr++1oExsAD/IN/eqnWzSJGEa02LngkTPu/8AvwStK4r++1/1R4AD0Wf1nxm3Vpt3NEnvSqVzCXorMW11JwcJabEEGCJEiCMty0mhPtUxtCAagrN/DVG0e54h3xKMYdrm3ChV9XGu92x5IrgmZUjpGg/tpw7rV6b6JOZb/MYTxMQ4eBW70VrNQxImjVp1OTHDaHVp7Q7wvM9fQdRuV/gVEFVzHD3muGRuCOizwa6L0z1r7cfQQXmWlr7jmgNGLrQMpqE/E3QV3MnFGIfuUt2EIyEhQy2ysqLiQL2REUyJCMKz9iCL3sEw7ACTDotaQb8rfVlZRChGU67DOG4pbMASJlo6nPwCrotJsuNSdNezq+zcey89nk7h3+cLT6z4VtSmNrKQZ4Hj8VgWaMeLiCcxB8lvtGYr+Iw4D7OiHdRYpTKt8kOYnrizCGs4WAZwmClU223TyV1jdB7FJzyBnnfOdyqGBHwU9g81rQ40JxqbCt9XdAVMXWFOmObnHJjd7j8t6b6AJW9EBoQxeDO8EHmCJHeu56v6pYfCNGwzafvqOALid8fhHIfFS9M6GpYmmWVWAg5GLtPFpzBQXmVjP+O6OCl5Oc2EX4Dd3JzRzoeYs4QWnkpOsurVTCV9h9wZLHjKo3jyPEbvBV2Hqw8HhbuI+aFlV7QKP6ypnQsDrAwU2/yy50XJdmfD6hS2aRouYX1A5x+9YBrQMhndc+/tgjIeJ+Si1sY92bjnMbh3IMef8jc+C6NnizSdUGy002nixriZ35WjhPgmcXo4Uu2GSBk9to67MFqToDFiuwNcYeDBOU8+/f0Wuw+AhjRN4iR8YnMdxCqMW7suUkkqMto/T7i6C0uE5jd81YaZqtdhqloJA3fmapuI0bskFjBH3tmb3zA3dyj6XDTh3ztAkdmQLlrgbGUVKgLdvRZYDEkPqb5NJ3+rDUCrWk5j+RWH/tvYqA7Li3YptcRch1NgZOz95pAHMcFodG6SZVaHMIcOIMxyPDvTUWqAyi7Liro2Ra/xCqatEMxLAPynzVph63A90yqvG1CcUCeXkVU0qJF7MFpfFf32v/8AR3mqQu9rigOYHhf5qTp2tGLr/wD0f/yKjaus2sQXcJPoEKtmm9GtFLgnQEKafaEWgYhonNR8bgmOaS4CACT3KWGKq1kxJZh3/m7I/wA2fwlVRpGMc+6CaDScggsWEIBbfuTuBfeOOSuhgqY+6O+T5pDMGKjtlrWjfMRAGZncgRyoYlhfYqjSkWMkzYTbqcgmMRWDTYyeWSTjdIj3KdmC073x953XhuUIOlFbYJRRLa4vsDBz68PVGKz2m8yDcED1UccPoE5qww+kCQA9rXxx94cg4X8Vls0kTNE4X+IfD3nadvJMyczzKl1WVcO8tY4E5cjHEcU/oahScJZtNqNMhsSTzBGcHcfgrrS+jDVaKhHbAvuNt55H4FDkrVhE6ZhtIabr1OxW42EQBE3HFNNWxxOiqdSl2xFQHcLEFvvNjfY2WSrUtklvAwj4JLqgeRPsDCu36jaEGFw+yR23bL3nfdsgdBceJ3rh1N113fVjSor0G1RB2mAOAPuvYIc08OPeiZboJ4yVuy9pmycTFJ0hOhyVHTK6/wChjXwjtkbT6Z9o3iQLPA5wT4LmLdT8TDSGAk/d2htDqMgu4VX39FR4vDik+92ky3dbe2eR9Fab6BTxRltnKMdq1Vo7Afs7TyQ1oJJMCTNoACk6O1ZlwNU24ArQ6z42HUSC0uDyy8nZ9pABMXGXAqv0XWrVZkez7RBkEGxgbM5zxhDySaBRxxsvMJhaVM9mjTG4yRtdYyHerLA41jXBxG0wyOzOYmRH3SCcpUOlo4BoBH/vHiSrDQzPea4XEctocSOIGzfohY9s3kpR6JVTWRrbNpQfzSPgAFn9YtLOxDA0hrQDIDeYjeVocfo0VB25nc/eD+bj1Wb0jhDSMPpg8HS6Hd0xKJPkheHFmeewtuTPP580KbAH7TXGm/8AE07JPXc4dVNrVnbrDgAB5C6zukNLuo1ANkFhEweO/ZO7ctYpt6JkhWzW4XWCvTtUaKzfxMhr+9pse5TsLpNtaqHNkXAIcCCDGRB5ELJYXWCm8dlwa/cH2k8Jy4rRYCr22nmEy5PoBXyYTWE/3qt/9H/8ipOqFCS89AOtyVG1nti6363fG/qpWqeKpyWOdsucZaTYG2R4FX8mX0attKE4ETahaYcPn+6eNKRIutg6GgstrvX/AKbOZce6w8ytTCwutlbaxUfhAHjc+aj6Lj2QGVtkAI1HL0EM3ZZ16s2CjNJIfsmBkb3OdhysPBONdn0Kj0qBBDh163SmNHQyMiGiRml+x+StsSRV2dlsFog+JRu0YYnlbqIlEcwKgVpp2UnDULjgpuJwhkDfvjx8oUvR2jpIkZrDkFjH5LPQuD910E5G27mOBWm0oXPaHTIsJAvO49+RGRSNB4LZY6ROybHjF77+H0ERxAZU4sd2XDdDgS224i48FI6RmTtlXjagpwXjMEzwcBl0IMhYnEOLiXcd+45+i1uux2WsvxAO6xMg/DxWLc+LDLfwMo2H2BT9QLVfZ/pn2OMYC4hlSWOE2lwhp4ZwJ5rKJTKkJtq0Ci+Ls9D4Grdw4esqYHXWL1J1lGJpm49o1o2xzbbaA4GQtVSr7TUk1R1E1LaF4pyx32j4h7cIw0nEPNQU4bcuDw73d8y0Zc1s9qR1UHFYNriBAkXFpvBvytI71np2W1aowWpWp9Vm0+vEuIOzO04RvceN8ltXaOaRBFxkd46KWymG3yNhZVGm9YmUAfvPiQ0Hlba4BU0u2ZVRVFfidMtbLWglwtkBcGDc8wVZaGqtcS4SSYEb54cj8FzDQmtRq1n+2gGo4vtYAuJJjotrhKxYQWn5Ec0H/XPYF/8ApHRs2NkX2QYyna38B5Ejco9fBywgt9o2DY2APEEbhw+inR+k/aACY45y4/dDr/8AquG4NxNzfrtH4Tf64Ju00JtUznON0K5t2gkZQLlp4WzVbitBOeINIuHIbQ/25Lq9XQDCZcdmbOOUjdbd4rF6y6Pp0q5FGI2QTEEB15j63pbJBR2g+OblpmIfqNtZU6re4x/uCk4XVR9L3KrqZ/8Aq0D/AEyVdHDyO06J5E+MZIm0WDNzj0b8z6LKyyRp44mX0pqw9odV9q2o8h21LpLgRBi2ayhpwea6y3CtcLB8fpB+XmsvrDqwDNSkQTvZBBPMW+CLDM7/AGMSxqtEPQWt2yBSxA2mZB33m961dJttuk7bYd4z/wAw3rntbCBw7IgjNpzEAkkH7wAEmYIm05pvAaXq4cyxxA4binFIVcTpPtw7O3PcuZ6VrbVeo78zvgYWxwetVGsyXdipB6OIErCYh1+vqrfRUQgUE2XIKiFi3cN5srPFYE+zbA3wekx8/BVdG9SdwsOpzWowNWQ5ke65r77wR8/NKJD8mJwGE2GExvE/pNvNXtHRbXNJ3WIO+8gQFGx4/ltIGZAMbwbHz+CVo/GOB2DB2WjoZO0FdL5MNv4GToB0yBn35jf8Vb4HROzEj6IlvomcHpmapbcMNgpGN0zDYJsLdP3CrguyOb6LF+PZTpvAN4iOUf8AqoaX84OORFu+CR5KlxulTt3yNut5nrkper2IIe6fdsTxzI+uiu7ZEqRWabL672U2gkkgAc3D1hV+sWDFN9MgRt0mk9WktPkD3rf/AGZaPFTGPrOEhgcGk/icMx0E+KqPtYwApvoFoA/qNgcJaR5lVjlWRIvIv1MG0pYbKaBTjSugKlpoLSLsNWbVbmMx+Jps5p6j0XWtD6Va9oc0y112+oPMLjDX2Wh1V037J/s3EBj7gk2a7jO4FDyQvYxhycXT6OwYepcjv8QlOdHUqnwmNuJPfuPeoGseu9LDCB/MqEWa0jsji47vNL8Wx1zSVsucRig1rnvIDGCXE5WufrouRf2g6s+rVcb1Hl0cBYAdwAHctVozSR0hSqe3Y32bXgNYJgWmSc3Ok5oquqVKIZtM6GR4FYnHVCzzJs5Qww7hHwg7lvtVNOGowtfm2BO68we/huUDHfZzUBJpVGu5OBafESErU/CupVqtOq0tOyJB3jazHEcwpmqUAOJtSN5gcW6k8PYYcAdwIIPEGxWn0XQxGIG0+q8A5AdmRzhYmk7ZMHI+6fQrW6N1pqMZs9nLMi/wKWxTrTYbJFtWizr6rOj33HvkrNaT0S9rrwfzTA75yVs7Wir+IDo1vqCq3SOln14DzMch6BEnKDWjMIzT2IwOhGvgufytbf7snfffCt8Noek27Wg8zfLid2ecgdVQUKxYZH7Ec1eYTGh4kEgjdmW/MLWNxfxsxkUvvRMdTIO0DDhvj/lw6wBlAVNpHQDas7PZqeO0T6nhYq8pvnkc/GbtJ3X5koVKYIv4ZZ3sT7vSSTyR2k9MAm10cW120f8Aw+y5zO050cnQCSZyJWewjWVXtaXBrSQCT92d5C73pTRtOsxzK7Q9hzJbccNoWvwEyFynWz7MKlAmphZqU/wzL28mn/Ejlcc1qKpURyt2ZDE0Nh5DSHAEgOGToMSJ3FMVnSUYrnJw+uYSXOBOa2ZEyghKChCRUq7LmjhnzJzWmwNa9OqMi3YPUce5ZHHHtdbqy0NpHs+zJ5ju4IXHQxztmzpY4bBbwMjiQZ/Yp0YcTzFhfMG4VBXxGyA6N47lZ09IMkH9PwmI5QsI00SqliHDmDHGIlVOLxbnCCeJn158EnH4kiYPZmW905xvEkKtGILhEZGJ+vq6o1FBPqE9mbX7uis9A1LOneBF/wAM/MKDToyRY/VvrorKhhQ28docCTu8xIWWzdG21KrhuI2G2DW7ThlIMCRxgGVXfbFh37NN+ydgVCC7cC5ktBO4kceCj6p6WAxrHgSS0tzMixjrEJvXXT7PZ1aLCatSuWAywhtJlN5cNmbuqFxiYsBAzWYL90yT9TnoSgUQYlbK6QnQoOTrXSOaaaxLp0iTABJ5CSrsg7TxL2+65zZ4OI8k2SVo9F6m18RNR8UWTHaDtoxnsszPiFrtGal0aLZgvefvPg7I3wMgfEoTyJdFkLUjBlmFlwjbcXCcyIAB+BV6eH0Eo4MsEBzncSY+HBMVCZgggcOPUoD3sgo3yyGZ+XFV2k2Njbi7d+/ZJFvGCn8RXveQ0bo948AOCo9ZNJbIbSntv7bhwaMgep8isTjcWah2iQMaCIOSmaPxs9knoeKydOu5ScJWLXAzZJ0OLRtDdNkJrA4oOGd/NTA2Vm6LEgyjY8tIIPQ8ERZCNrty1ZVF1gNJbVjnnEkB0ZEEZFWTn27N78DPMEN93LOSSsnsx08lbaO0qQYJjcHehTOPL8MWyYvlFw6i6Jsy2+SQDwa3PqbqP/D7NmyZzDsnDgGiXZxvUmiGk7UAQJjaIHLZIu4o2OBHugAnKYaY4gdolM2AMVp3VunWqFzqLA78rbg2zi/1dZvSOrTR2Xs6G3wMSur16U2duyERE290XPVVlbAEOvduYn3m+G7rcLEk30ajKuzk51Xo/h/3FBdDdoirPveIpuPLtOue9GhVP7C8onAaxkpsSEZRpsAXWjdNbXYqRyJ8ip7aQNmm2Y4844rLCmTkpWHxpZAJkTMfh6Ico/QaEq7LypTI/ben6FJk5x4Z/LJM0w9zdtrHGmTAcAYkbld6C1RfiXOM7LQYJI+AHRBehyGKUuh+mym5toDhZw5xPxjxTNHQ+KedqjSqOBtYWNozNl0DQ2p+HoCCNszMvgm0RbgIWpwrQ1oAgAZABTjYR4lDvZznVj7PsSyq2rWLaeyQ4NnacSOMWFpGZzVnjvs4pvq7bqjwZkBoaIvOZnetw54SNkH/AMV/jV2Wq+jJYzU2g8dpjXni4CT/AJmwVU1fs7oOypPacuy90f7pXRWkBNuq8Atq0ClijJ6VHP6X2c0GkE06jhvmp6CCrjC6JZTEMY2m0bmiNrm45nvWifTJ5Jv+EnO6jtlvxYtdlQ/tWB6n0Cd2FaDCgZBH7IKqM/4q+yqLUh9MK0dhhwUHE09noVQHJ47gr7ID8IFmNLamCpWdWY9weRBDrtsABG8Zc1ri5NOU7VC61s5ljcNUou2Xtjgdx6HemW1+P14re6cwoqUnNjMGORixXOm0eJS8oJDmOXJFxo/SRYc7fXxWuwWMDwL381hKTQpWB0oaToMx9XCG1fRfRvQElzFHwGOFRsj/AN5hTYQrNDIPH/1HEZI3MQa7cfFWQmYPSJbY3b8W9FfYXEhwEHOwIsDx2iBKylS11baFwNX3g4skZCPVN4ZSehXLFdmhZhu/p2R4m5TOJxlKmDtPaOLW+sXKjVNEvcIfUc4cyVR6S0CWglrpHAzIHmUWba6QKMU+yydrLSFgDHRBY2pUvbKw8BCCD+YP+E4u7P64Iwggnl0LfJZ0W9ju9FErjtH63IIIUe2MS9UdP+zz/wDiA/M/zC29AQBFkEFh+x3sPov6Lig3shPORoLYnPsNuSTKNBQGMsuVIARoKzTEOQQQVlDbklBBZNoBUHSPu96JBZJP0ZVTc9E0Cggocgj4/cudtHaPU+aJBByDGH5H0xVKCCFEOy+1YebXPv8AotexBBBn2RdBvTTkSCiIKo+8zqtvgBYIIJ3x+hPP2P11XVTIMoII7BI5ti/6jv1HzQQQXMfZ0V0f/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sp>
        <p:nvSpPr>
          <p:cNvPr id="11" name="AutoShape 14" descr="data:image/jpeg;base64,/9j/4AAQSkZJRgABAQAAAQABAAD/2wBDAAkGBwgHBgkIBwgKCgkLDRYPDQwMDRsUFRAWIB0iIiAdHx8kKDQsJCYxJx8fLT0tMTU3Ojo6Iys/RD84QzQ5Ojf/2wBDAQoKCg0MDRoPDxo3JR8lNzc3Nzc3Nzc3Nzc3Nzc3Nzc3Nzc3Nzc3Nzc3Nzc3Nzc3Nzc3Nzc3Nzc3Nzc3Nzc3Nzf/wAARCACQAMADASIAAhEBAxEB/8QAHAAAAgMBAQEBAAAAAAAAAAAABQYCAwQHAQAI/8QAPRAAAgEDAwIEBAQEAwcFAAAAAQIDAAQRBRIhMUEGE1FhFCIycQdCgZEVI3KxM6HBFiQ2UmKC4TSD0fDx/8QAGQEAAwEBAQAAAAAAAAAAAAAAAQIDBAAF/8QAIxEAAgICAgICAwEAAAAAAAAAAAECEQMhEjEiQRNRFDJCcf/aAAwDAQACEQMRAD8AY0HHetEY6ZqlelaE7VoMAQ0jA1CDn89GJAdl9kAfK3Sg+lcX8H9Qo1KPlvf6WqcuzRi/UQLgKYiwzlc04eH+PCX/AGtSfc/4TinDQP8AhEf0tSIpIFGok816/SoDrVjEyxOo61pyMdazLV4+miEmKlxjqagOtSB/vXHHp/WvgeRzSn418Yx+HI1ggRZr6QbghPyoPU0p6J+J1/8AHImrRwyW7nDFFwye49aXkOoSas6qvTr3r7IGetWwwNJErIykMMjJ6j1qL20wzhMj2oh/0rLD3qBPFesrr9SkfcVXu4oHEia8Le9RzXhOa45nxqpT8rHJ61YTwTVSD5B+9FCSIt9zVEv096vYVTL9NERE1FWp9qqXrV0dcFBDTP8A1sH9Yo3N9N7x+RqBaa3++Qf1ijF/dwWxnWaVUMuUTPcntSS7NGL9RBnJ2OKctB/4RH9LUBTS40+a5cyHH0jhaJpevFY/BxKqRknPHNLxDKaMjHFRzz0r5up5qUMEk7gRKT6ntVDNVnqHmrx0qE0C24UGQM/cA9K+U8VwaotFejt/rUAeKlkY5NABy78TdPjTWWu2jJM0ajdgkAjjHt9qR0RYJCWKkgfSe1dt8WaM2taaYoJPLnQ7k9G9jXONO8Dalf3M41DdZxxA5cjcWPovqPepyUm9G3HOPHY2fhPqjyafqJnciOOYBWJJ4x705fx2wZzGtzCX6bRIMn7c1xvWNKudH0l7O1vnMZkLsg43cAdvtSeLyZduJCrIcqR2NFSrQk8V7R+m4NQSQcsCPRhUbhI5k/l/I/qBxXL/AAp4oVraGzupmM+7COR9RI6U0yawUG0SBW9+aZyolwldBkrMpw2wn0wRXxMwxhIz/wB1AYtYnMoLyll9Dii9leLdR7l4KnDA1ylYJRlHs9ka42YWJM+pfirgflH2qJOTmvif3ok2zxjWe4bCMSO1WsaxX8gEDc9jRQDcvWrUxVS9amnWgFG2zdY7iNmOFVgTV+sC1v3BjVgVl8wPnqenSsKt04q0NgHNdWyik0qJSEFvWqGr15csMD71pt2hjiDsm+Qk9egrjkrZVFbEgySnZEOSe5+1UXuovt8m3/kxei9T96tvLlpT8xz6dgKGTnGaI1UStny65Od5znpRNTnPNBI35Bx9JBozDLEy/M6p7scZoWhWrZaM1925qu6mjtrfz2dSnADDnr3rnes6rqNpdie21C9myx3xxRnaR7Vyt7QVFezo7dG6cdaRfGXjJdPKx6aySsj/AM3PQj0Hp96GDUfEvia0mikmWygjwZGMZDt+g5NENN8A6VDMsl/NNfsuDtYbE/bqaDcvQ6jCO2AZNVGqab8Y0BjZiUHmHt7HuKVLu1R7QLbwkybiSaY/EmvLp+pyWBsop44gMc4Az2xRPwtbWurC31EweUiu26HdkEjpWd3yNnKPAx+HNKTR7JJtQjP8SJZ4wzcKhGOB61KW+IcknqetbfHFzFCtrCdxb5trKeUU/wDmk91ureTY0pmjxnLU0hIIZ7O/3OS5+VeTW+38TLA+yEZLdjxStaw3tzY3M9qoMcYG4A9fahD3YV8BGDDuTgg0ttBlGLOnQ+KITjezB/Q0Vs9YhuHCFgSe4NcsttR85B8SN2OAx4NEIb2G22BX+cn5XDUY5HZGWGPo6i7GlzxbqZ0/SJZU+tjtX9a+03WlkhKSsGCD6u4pf8eySzWcDxNm3DHcAxHPrWiEkzNwcXTOjjrViVUD1qaHmuERbuxj2qLvgE9a8GTU/LDj5ztFEZFVt5ty+2JS2Dzitq2ZtUle4nYqzZC9ce1aobyxtLUCKSNmx9MZyc++KC6jfvLKqj55nOI416D39hXJN9D2o7LTPGC++MNjoC2KwXU6O4KIkQP5d3X96qsIp1aVbmQM3JLeo9BWHWLO9uhEmnvbbgTuaRhwPaklcR43I2IXHIB9yKunXU3tsWVvC6shB80EHnuKXLfwzrMkivNel0B5CyhQfbAppOq39ltS7mtoo1hZ2bGdoUgfr1qLmx1BLsNW1opsIYLmNGKxqGXHGcc1S+k2DDHwyUJXxfpTEFNYtjnoGgZaxan46trF41heC8V0Z2aJiu3aM45H+VBc10P4hz+EW0CyGCMozLzyeayW5Ij4jZfXnNAovxBe+jZbbSZmPQ4ccZ780VstVyFE1leRnvmLIpoTp7ZOcb6RyLxtazweJLgzxlVkwyHH1DFM3giWC30iFklYyPK6yKRwpI4FHPH+nRatorTxKRNbMJA5XGB0Ix3pHsNTj0izkjt1aU/WGYYG4eg7V39GiEeUKLPEWopqmrXEAjBECbUPc460NSOW6aOKJGLtwVHagjXDm4Mu4h2JbIPrRzw3LcSTHa0as52u0j4yPQDrRasq6ihkNymn262cUoSDl245LHtSr4jjj3iRcbyecd6Z5IojCouEV3BPPpQjWYBdxCO3RVPYmksk0LSTOAAG79Kk8ku75shc9a1nSGEojaRd4GTisBZkkaEHeN2M4rgUOPgqeQ6mI1y8TId2e1H9ddFtJDIPkCMcY9sf3ob4I0y4t4jeyFPLmTagzzVXjOeSR4LGJtrSZdj6KKrj6M2TymdMU81MsEXc5Cr3JrBNqVtAOXDN6LQPUNTluzt+mPsBVWyAUvdcVDsthk/8xFCp725mbMrsy+mawn3JJrwnOc5P60lnBrSp/KuAD8okGDj1pv07T4lh83JZn5Zz1NIUTfQ3Qj+9Pvh+4+Is9uc7eR9qpCTT0BqzHqWbaaNkIBJIzjPBpM1zSZbK7iuIllls2cmcI+GTuSBTr4iTdb5TJdeRVMUTXMkTj6dnOemO9Lk07LQbehD1aS3t3jXTriZ1K7mZmOPYUFfULiSYR+YWABzuOf0p81TwWbmRjZ3McIPJRlJCn2pfXwTcxOYxqVm8pPOSwqV30Ur7F95FC7mRP2qqFxODmFFGeOtNf+wkky7LjWbOGTPKLl/86qk8E6laj/FtDGThX8zAP70ys7RLw1b2SW11dXFxJFHFII18vucZ6VRrXivVLOSM6RJLJAynJmxnI+1bYfDl/YaFKtxGjMbkyny33YXHBq3Q7K2e2zLGGxknA6Cg1E5PYoyeLvEepRDTLoK3n/nKckZz+1A9akltZWtnwQowCpyDTT4m1KGO42WY8vHy574pXvbmOSAxuu4mkv6NUG4KwPAN789hRvw86Jqi+aVRCh5I61mayjt9NE+7dKz7Tj8vHSsqISu7B2J1PvRHxvlEeZpo/JABzngc5oeWPBUE+1L1vqU1s4Gd0f5lNM6FWhE0ZyjKCp9alK7FlGgZq00/klbZNu7hiOtCbeyu0g87yGCuCI2YcE98Gme1tZrqYJEhbcf8qe9L0OP4M215iSJh80fb9PQ/akeWMXTEfQD0JIP4VZwx3Cs6RgOAeQxpf1kPFd6rcOrkRxeRE3QDd1rZqGjT6HrKRrKxtpCWim74HUH3FF9Z02TW9DQ2DR+ZIQx8w8MBWtcWlJGa6dMgWJHWvN3SqlYcnvUg3ftTGcszkV5n1rzcAOhrwyqSeRSnGqA/L1GRzTT4Suts3lk8E4pPhkw49DRjR5jHcLg45wDRTpnDVr9yIreV+Nqrz/pQJdV+E2Qvfw2zKudrKCTx0qzULv4q42JhoIWyzdpJB0H2HesF3oNtfRi6uE3SFCAx64o5pRZbCnZv0LxA+papNZF1lSGPcZFwKwXeJZZsglWY1r8HaHbadLd3USnfOQCzHJxRGXw1pckjyeTIjMcnZKQCaTDlWJt0PmxuaWxROmxryk1wvsHJFWRQSRkbrmd1HRWfj9qZ/wDZnTewuB/77VFvDWnkfVdjntOa0fmY/oz/AI0vs1aO/naZGG/LlWrnviqZtC1G4RzsRvmhCtjIP/xXRrG0g0638m2Dbc7ss245rHq2mWGoyo19ZxTkLgF1yQKxuXKVo1x8YpM4PcXbSys7HJJ71QI5JMttYgd8HH712a48EeHplIWwVCcgMpOR70ty2CWOom2F68QU4WAxAoy+/vTLxHTUloS9Rnh+Ft7S2wRFlnZc4LEUPkmZYRCD8hO4imPxZpKw3HxNjCFhb6kQdD6ilRg7OTtOc+lc3yLJ8IJIvtYZby6SCAEu7YWul2ej/LDboBsjjC9fTqaW/wAP9Nklu5btYyQg2Ifc9TT/ADtFp1rJK30qNze//wBNZs2Xjpdi22QRbTSIVHTd3C7mc+wFErXW7EBfME0WfzSREf50trfGTZLKMO4ycdh6VpN15gKrwKisFq5PYGHdas7fV9PaIsrKw3RyIcjI7g1nsbY2trHGqhQo4FBrS5ayuPMQn4djiaPPA/6h6U0WzpInYkd/7VXBJwl8b6JZI+xQuIkhmaIOrlfqOMYqqKSDzlVj3+nsR6Vjubh5mZ3bJJz6VnjkJIzglTWpT2Z3jpDfFewKAvkbRntihfiKRj5MioqIG24XryKkpztP2rPrkmzSpZR1jZW5+9UbESsphk3AHn9aJ2spWZWz3FLVrrlg+1ZWKMR1xxRK31O0dxHFL5h9hSWg8XYz71ZthG1M8baN+bGUVF6AYwaDWFnPOqzkqF/KCetEorOUkeY6jPXFJNr0Xx6CNkoSAYAGTnitIrPGQqhQOBxVgPFSKEzXhHHWvMivifegcVtyay3QwobJ4NbTWXUcLbFvQj+9GPYJdFaTKcHLClP8QtOl+AOp2GfMiA8xAPqHrTIgIHXkf6f/ALVt4I5LOSKRwAyleT+laHtEIalo4vaeI5Ij/NJyeCHFF7R4NVdYPh03yHaNo/1pX1VmjvJ7e4UFonK5x6f+KcPwus1drq7ZMBcIh+/JqORcY2jTzscLCyi0ywS2gUIicDA/fNBvFUhmMFmDxId8n9I6D96P3txHGMFkHqOTmlK/bzLyNg+cHH3FedGV5NlEVOQoUenFaYpNyYB6VhuiSflNWW02BzXoCl7TNHciNsFXQ0de6mttGuJbZsTJATHuHG7FL0waaWIoM4OCfQUYLrJayoZesbIqKO5GM1nzSqSo6tAtreM8bT+grJc2UewneV+1UWmtabJO0T3UsTZwC68UfS1WZAXKvno69GrTJNbIL6KbYj4aMg9gM+tS1KMy6bPEAN0iYAPPNWiyjQ7I7nZj8pGRWmK3XA3zBsdAMCm56EUPISYtEvQeYx+go3pejzRlfNXDMcccYphKKhHINSVdyndnB9Kg5SZbQxW6CKFY1wAqgCrwOemKSbid4I3aKeX5FJAJ9B0ofL4guYdLS785jM6g7M8daZKQLR0gHHY1ME4PFclXxtqC/Uv7PUm/EC8i4Mbn7NTcZBs6zn2r2uWRfiFdNj+W/wC4rwfiRcE/4EowfY0KYbOqcc0O1q9hs7JpLggR5Ckk460k2fj25u5hEkbAt3YCiZkfWisN+EkiznZt4oN0dVhGLW7F0yJkPtu9qE63fx3s8cUSZEa7m2ttce6nvWibwrpZjBWzjznHAxQDUrGaycpFEfhwOF56e1UWW9MEcaTsx69pdrqFv1/338su3BPs1W/hveC3tb6zlG2ZJQ20/bFZRdNkytux0wT0/etFlZLPdC7gYwSkYZjyGHvSZE5RpD0houZ2fPzkD2OKX9S8sYcSLuB7Emqbq7uYTiSHzF/505Bofc6mXiKhP0AxXnxxyU7ooi137A5NTgLdentQ+GUyLlTg9xjpV8ZbNeihWgnGxDD5to9qKWzZYNMfLhj+Y+p/SgSSbioZmH9PU1tlZYrWR+FQIW2Bss/H5j2FY825nMzaVbyW8ZJjt3I5AVRn96IQTFHSW2KqJ3I8s9Bj+2aHxymGJnIPPy8e9WWko/idsX4iLF29iBivVklVGKFsxa7DqljM1zKSsMzZVkOQPasFvqN/JKqRy5ZjjBx/eujSPDPAYZYg8bDBUjg1znUvD17pk0k0bebAWJHl8Mo7ZodKh6D503xMqbgiMMZ4YZ6UGuNWvoy8MzhWBw2DRnQvFz+UlpqZAI+VLjsR6N70va7A0upSCMr/ADpGYBT0HvQbDxIveyyJukndVcfLz9VYzhlA804xjG6qtVkX4kQoBtgQJ+tZAfahyG4m0whuktRNqG6yj9qzhjjpXvmEDgc0eaO4svS32NkS9O3rUfhpPyyE5PZc1mc7h0INMXhfXRp1hPF5WZVBZGIBGT0oHU0D7SaeycyCUcA/lo7pni02zZluYQwHR42/0qfh3RP4qt5eXfzRqjhP+tyOv2FJd+qDbziQDDUWohSb9nUI/GDGJCJbQ57kMKw2fi+/uZp1nit9qH5NqnkUl2eqw7ES4QgKMfKOtGYLvTcBlulVm/cUPjixbcRntnsNeWT4u3COvG5BgisOoW1xpNvIlrL8WjqApxygqzSJLL50ilRnPJw3NX3BjfKkAA9MHrT/ABqqF+TYtJqjA7ZtyMOCDU21JRggZrNrdvEly895fRKqj5IYxlj96Bxzly3l5x6MeajKFGiOS0MU15FJh0wsq+nRhUortXAzgGgIcjqrA+xzV0Tu5xHG7H0Cml6Q1oP2l6sNwH3lcCiaXD6gCrki3xl3fgEelCdLtZkBZ4ZNx67jgAVtvbhPg5kacFthCxoOBWLJ5T0HR//Z"/>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CO"/>
          </a:p>
        </p:txBody>
      </p:sp>
      <p:pic>
        <p:nvPicPr>
          <p:cNvPr id="7184" name="Picture 16" descr="http://1.bp.blogspot.com/_AU9DeDTinRY/SZBIzbZFp9I/AAAAAAAAIs4/lMCJG7qkiZc/s400/DSC0266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5320" y="4581128"/>
            <a:ext cx="1379905"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703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5865515"/>
          </a:xfrm>
        </p:spPr>
        <p:txBody>
          <a:bodyPr>
            <a:normAutofit/>
          </a:bodyPr>
          <a:lstStyle/>
          <a:p>
            <a:pPr marL="0" indent="0" fontAlgn="base">
              <a:buNone/>
            </a:pPr>
            <a:endParaRPr lang="es-CO" b="1" dirty="0" smtClean="0"/>
          </a:p>
          <a:p>
            <a:pPr marL="0" indent="0" fontAlgn="base">
              <a:buNone/>
            </a:pPr>
            <a:endParaRPr lang="es-CO" b="1" dirty="0"/>
          </a:p>
          <a:p>
            <a:pPr marL="0" indent="0" fontAlgn="base">
              <a:buNone/>
            </a:pPr>
            <a:endParaRPr lang="es-CO" b="1" dirty="0" smtClean="0"/>
          </a:p>
          <a:p>
            <a:pPr marL="0" indent="0" fontAlgn="base">
              <a:buNone/>
            </a:pPr>
            <a:endParaRPr lang="es-CO" b="1" dirty="0"/>
          </a:p>
          <a:p>
            <a:pPr marL="0" indent="0" fontAlgn="base">
              <a:buNone/>
            </a:pPr>
            <a:endParaRPr lang="es-CO" b="1" dirty="0" smtClean="0"/>
          </a:p>
          <a:p>
            <a:pPr marL="0" indent="0" fontAlgn="base">
              <a:buNone/>
            </a:pPr>
            <a:endParaRPr lang="es-CO" b="1" dirty="0"/>
          </a:p>
        </p:txBody>
      </p:sp>
      <p:sp>
        <p:nvSpPr>
          <p:cNvPr id="4" name="3 Pentágono"/>
          <p:cNvSpPr/>
          <p:nvPr/>
        </p:nvSpPr>
        <p:spPr>
          <a:xfrm>
            <a:off x="179512" y="260648"/>
            <a:ext cx="7488832" cy="3168352"/>
          </a:xfrm>
          <a:prstGeom prst="homePlat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400" b="1" dirty="0"/>
              <a:t>9.</a:t>
            </a:r>
            <a:r>
              <a:rPr lang="es-CO" sz="2400" dirty="0"/>
              <a:t> Mantendrás vivas y cordiales las relaciones humanas.  Desde luego que las que anudan dentro del hogar, integrándose a todos los miembros de la familia.  Ahí tienes la oportunidad de convivir con todas las edades, niños, jóvenes y adultos, el perfecto muestrario de la vida.</a:t>
            </a:r>
            <a:br>
              <a:rPr lang="es-CO" sz="2400" dirty="0"/>
            </a:br>
            <a:r>
              <a:rPr lang="es-CO" sz="2400" dirty="0"/>
              <a:t>Luego ensancharás el corazón a los amigos, con tal que los amigos no sean exclusivamente viejos como tú.  Huye del bazar antigüedades.</a:t>
            </a:r>
            <a:endParaRPr lang="es-CO" sz="2400" dirty="0"/>
          </a:p>
        </p:txBody>
      </p:sp>
      <p:sp>
        <p:nvSpPr>
          <p:cNvPr id="5" name="4 Pentágono"/>
          <p:cNvSpPr/>
          <p:nvPr/>
        </p:nvSpPr>
        <p:spPr>
          <a:xfrm>
            <a:off x="179512" y="3645024"/>
            <a:ext cx="7488832" cy="3024336"/>
          </a:xfrm>
          <a:prstGeom prst="homePlat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base"/>
            <a:r>
              <a:rPr lang="es-CO" sz="2800" b="1" dirty="0"/>
              <a:t>10.</a:t>
            </a:r>
            <a:r>
              <a:rPr lang="es-CO" sz="2800" dirty="0"/>
              <a:t> No pensarás que todo tiempo pasado </a:t>
            </a:r>
            <a:r>
              <a:rPr lang="es-CO" sz="2800" dirty="0" smtClean="0">
                <a:solidFill>
                  <a:schemeClr val="tx1"/>
                </a:solidFill>
              </a:rPr>
              <a:t>fue</a:t>
            </a:r>
            <a:r>
              <a:rPr lang="es-CO" sz="2800" dirty="0" smtClean="0"/>
              <a:t> </a:t>
            </a:r>
            <a:r>
              <a:rPr lang="es-CO" sz="2800" dirty="0"/>
              <a:t>mejor.  Deja de estar condenando a tu mundo y maldiciendo tu momento.  Alégrate de que ser parte del mismo y poder ver muchas cosas lindas y nuevas.</a:t>
            </a:r>
          </a:p>
          <a:p>
            <a:pPr fontAlgn="base"/>
            <a:r>
              <a:rPr lang="es-CO" sz="2800" dirty="0"/>
              <a:t>¡No te olvides de reír a menudo para mantener la salud!</a:t>
            </a:r>
            <a:endParaRPr lang="es-CO" sz="2800" dirty="0"/>
          </a:p>
        </p:txBody>
      </p:sp>
      <p:pic>
        <p:nvPicPr>
          <p:cNvPr id="8194" name="Picture 2" descr="http://t0.gstatic.com/images?q=tbn:ANd9GcSNO9jPc1W61rGDutVC4oFGn5zyKUMdvLdgMGM-xNbb3lZ4Jh4i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24329" y="260648"/>
            <a:ext cx="1619672" cy="278395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t3.gstatic.com/images?q=tbn:ANd9GcRWsPc1XcRhKeBGnW2Nm_QiukF6wOZRVV7FskFSSy6xJfezm2wnb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328" y="4085629"/>
            <a:ext cx="1619672" cy="2295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1511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562</TotalTime>
  <Words>1767</Words>
  <Application>Microsoft Office PowerPoint</Application>
  <PresentationFormat>Presentación en pantalla (4:3)</PresentationFormat>
  <Paragraphs>97</Paragraphs>
  <Slides>25</Slides>
  <Notes>0</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Tema de Office</vt:lpstr>
      <vt:lpstr>DIOS CUIDA DE LA TERCERA EDAD</vt:lpstr>
      <vt:lpstr>Presentación de PowerPoint</vt:lpstr>
      <vt:lpstr>Presentación de PowerPoint</vt:lpstr>
      <vt:lpstr>Presentación de PowerPoint</vt:lpstr>
      <vt:lpstr>¿Qué dice la Biblia sobre las personas mayores de edad?</vt:lpstr>
      <vt:lpstr>Presentación de PowerPoint</vt:lpstr>
      <vt:lpstr>Presentación de PowerPoint</vt:lpstr>
      <vt:lpstr>Presentación de PowerPoint</vt:lpstr>
      <vt:lpstr>¿Qué puede hacer un cristiano hasta la tercera edad por otros?</vt:lpstr>
      <vt:lpstr>Presentación de PowerPoint</vt:lpstr>
      <vt:lpstr>Presentación de PowerPoint</vt:lpstr>
      <vt:lpstr>¿Qué consejos hay en la Biblia para las personas de la tercera edad?</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 continuación aparecen diez Mandamientos para una Vejez Feliz</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DIOS CUIDA DE LA TERCERA EDAD</dc:title>
  <dc:creator>FAMILIA FIERRO CH</dc:creator>
  <cp:lastModifiedBy>FAMILIA FIERRO CH</cp:lastModifiedBy>
  <cp:revision>82</cp:revision>
  <dcterms:created xsi:type="dcterms:W3CDTF">2012-10-07T07:32:51Z</dcterms:created>
  <dcterms:modified xsi:type="dcterms:W3CDTF">2013-01-12T12:16:01Z</dcterms:modified>
</cp:coreProperties>
</file>